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9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4" r:id="rId16"/>
    <p:sldId id="285" r:id="rId17"/>
    <p:sldId id="288" r:id="rId18"/>
    <p:sldId id="291"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9" r:id="rId34"/>
  </p:sldIdLst>
  <p:sldSz cx="12192000" cy="6858000"/>
  <p:notesSz cx="6800850" cy="9807575"/>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CFDB32-25FF-A488-9E5D-6E031B1B390D}" name="Brožková Renáta" initials="RB" userId="S::renata.brozkova@dia.gov.cz::e542ccef-d139-4fb9-85ba-17c957835a0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014403-4A63-408D-AD70-1D9B1898B289}" v="4" dt="2025-09-29T08:40:42.3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86" autoAdjust="0"/>
    <p:restoredTop sz="72399" autoAdjust="0"/>
  </p:normalViewPr>
  <p:slideViewPr>
    <p:cSldViewPr snapToGrid="0">
      <p:cViewPr varScale="1">
        <p:scale>
          <a:sx n="88" d="100"/>
          <a:sy n="88" d="100"/>
        </p:scale>
        <p:origin x="2013" y="278"/>
      </p:cViewPr>
      <p:guideLst/>
    </p:cSldViewPr>
  </p:slideViewPr>
  <p:notesTextViewPr>
    <p:cViewPr>
      <p:scale>
        <a:sx n="1" d="1"/>
        <a:sy n="1" d="1"/>
      </p:scale>
      <p:origin x="0" y="0"/>
    </p:cViewPr>
  </p:notesTextViewPr>
  <p:sorterViewPr>
    <p:cViewPr>
      <p:scale>
        <a:sx n="179" d="100"/>
        <a:sy n="17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7035" cy="49208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2241" y="0"/>
            <a:ext cx="2947035" cy="492082"/>
          </a:xfrm>
          <a:prstGeom prst="rect">
            <a:avLst/>
          </a:prstGeom>
        </p:spPr>
        <p:txBody>
          <a:bodyPr vert="horz" lIns="91440" tIns="45720" rIns="91440" bIns="45720" rtlCol="0"/>
          <a:lstStyle>
            <a:lvl1pPr algn="r">
              <a:defRPr sz="1200"/>
            </a:lvl1pPr>
          </a:lstStyle>
          <a:p>
            <a:fld id="{DB271F33-02DC-4FFE-9844-4C9B3452B032}" type="datetimeFigureOut">
              <a:rPr lang="cs-CZ" smtClean="0"/>
              <a:t>29.09.2025</a:t>
            </a:fld>
            <a:endParaRPr lang="cs-CZ"/>
          </a:p>
        </p:txBody>
      </p:sp>
      <p:sp>
        <p:nvSpPr>
          <p:cNvPr id="4" name="Zástupný symbol pro obrázek snímku 3"/>
          <p:cNvSpPr>
            <a:spLocks noGrp="1" noRot="1" noChangeAspect="1"/>
          </p:cNvSpPr>
          <p:nvPr>
            <p:ph type="sldImg" idx="2"/>
          </p:nvPr>
        </p:nvSpPr>
        <p:spPr>
          <a:xfrm>
            <a:off x="458788" y="1225550"/>
            <a:ext cx="5883275" cy="3309938"/>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0085" y="4719895"/>
            <a:ext cx="5440680" cy="3861733"/>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315495"/>
            <a:ext cx="2947035" cy="492081"/>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2241" y="9315495"/>
            <a:ext cx="2947035" cy="492081"/>
          </a:xfrm>
          <a:prstGeom prst="rect">
            <a:avLst/>
          </a:prstGeom>
        </p:spPr>
        <p:txBody>
          <a:bodyPr vert="horz" lIns="91440" tIns="45720" rIns="91440" bIns="45720" rtlCol="0" anchor="b"/>
          <a:lstStyle>
            <a:lvl1pPr algn="r">
              <a:defRPr sz="1200"/>
            </a:lvl1pPr>
          </a:lstStyle>
          <a:p>
            <a:fld id="{D69DB2EE-EFF3-4C8A-8E82-EB04548879DB}" type="slidenum">
              <a:rPr lang="cs-CZ" smtClean="0"/>
              <a:t>‹#›</a:t>
            </a:fld>
            <a:endParaRPr lang="cs-CZ"/>
          </a:p>
        </p:txBody>
      </p:sp>
    </p:spTree>
    <p:extLst>
      <p:ext uri="{BB962C8B-B14F-4D97-AF65-F5344CB8AC3E}">
        <p14:creationId xmlns:p14="http://schemas.microsoft.com/office/powerpoint/2010/main" val="346582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b="0" dirty="0"/>
              <a:t>Smyslem mojí prezentace je přiblížit Vám hodnocení stavu eGovernmentu v rámci členských států EU, které pomocí jasných a aktualizovaných </a:t>
            </a:r>
            <a:r>
              <a:rPr lang="cs-CZ" sz="1400" b="0" dirty="0" err="1"/>
              <a:t>KPIs</a:t>
            </a:r>
            <a:r>
              <a:rPr lang="cs-CZ" sz="1400" b="0" dirty="0"/>
              <a:t> porovnává digitalizaci veřejné správy.</a:t>
            </a:r>
          </a:p>
          <a:p>
            <a:r>
              <a:rPr lang="cs-CZ" sz="1400" b="0" dirty="0"/>
              <a:t>Cílem je sdělit, co Evropa porovnává a co bychom i my v ČR měli sledovat a měřit, nejlépe vlastními </a:t>
            </a:r>
            <a:r>
              <a:rPr lang="cs-CZ" sz="1400" b="0" dirty="0" err="1"/>
              <a:t>KPIs</a:t>
            </a:r>
            <a:r>
              <a:rPr lang="cs-CZ" sz="1400" b="0" dirty="0"/>
              <a:t> a zlepšit, kde je prostor ke zlepšení.</a:t>
            </a:r>
          </a:p>
          <a:p>
            <a:r>
              <a:rPr lang="cs-CZ" sz="1400" b="0" dirty="0"/>
              <a:t>Prezentace je poměrně obsáhlá, ale některé slidy jen </a:t>
            </a:r>
            <a:r>
              <a:rPr lang="cs-CZ" sz="1400" b="0" dirty="0" err="1"/>
              <a:t>proskákám</a:t>
            </a:r>
            <a:r>
              <a:rPr lang="cs-CZ" sz="1400" b="0" dirty="0"/>
              <a:t> a pro zájemce bude kompletní verze k dispozici.</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a:t>
            </a:fld>
            <a:endParaRPr lang="cs-CZ"/>
          </a:p>
        </p:txBody>
      </p:sp>
    </p:spTree>
    <p:extLst>
      <p:ext uri="{BB962C8B-B14F-4D97-AF65-F5344CB8AC3E}">
        <p14:creationId xmlns:p14="http://schemas.microsoft.com/office/powerpoint/2010/main" val="1217463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Všechny služby z oblasti studia se váží ke vysokoškolskému studiu a dle velikosti země je vybráno 6 konkrétních vysokých škol.</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Marie (20 let) chce začít bakalářské obchodně-administrativní studium ve své zemi. Informace o výběru škol najde online a chce vědět, jak se připravit pro začátek svého studia. Než bude moci zahájit studium, získá prohlášení o uznání diplomu, který získala v mezinárodním obchodním kurzu, který absolvovala v předchozích letech v zahraničí. Zapíše se na univerzitu v jejím hlavním městě. Chce být soběstačná a čerpat stipendium na podporu a veškeré další sociální příspěvky. Přehled jejich financí je proto pro ni důležitý. Sledování studijního pokroku je jednoduché, její univerzita poskytuje studentům vlastní personifikovanou stránku, která jim umožňuje sledovat online známky a hlásit se do různých kurzů a na zkoušky. Univerzita také poskytuje informace studentům, kteří chtějí mít i různé praktické dovednosti a nabízí online volné stáže. Po dvou letech chce Marie získat mezinárodní zkušenosti, zlepšit jazykové znalosti a zvažuje pokračování studií alespoň půl roku v zahraničí. Hledá online všeobecné informace o možných a vhodných zemích a zjišťuje, co potřebuje pro přihlášení. Její finanční situace vyžaduje, aby dobře porozuměla, co obnáší studium v zahraničí včetně možnosti příspěvků, grantů atd.</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10</a:t>
            </a:fld>
            <a:endParaRPr lang="cs-CZ"/>
          </a:p>
        </p:txBody>
      </p:sp>
    </p:spTree>
    <p:extLst>
      <p:ext uri="{BB962C8B-B14F-4D97-AF65-F5344CB8AC3E}">
        <p14:creationId xmlns:p14="http://schemas.microsoft.com/office/powerpoint/2010/main" val="3016393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Služby v oblasti zdraví spadají většinou do kompetencí nemocničních zařízení a dle velikosti země je vybráno 5 konkrétních nemocnic.</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Juanovi je čerstvých 18 a je vášnivým skateboardistou. Při jednom z jeho triků uklouzne a spadne na zápěstí. Zápěstí bolí, když chce pohnout rukou, a tak začne hledat na internetu zdravotní středisko, kde by ruku někdo prohlédl. Rozhodne se navštívit praktického doktora.</a:t>
            </a:r>
          </a:p>
          <a:p>
            <a:r>
              <a:rPr lang="cs-CZ" sz="1000" i="1" dirty="0"/>
              <a:t>Praktický lékař se domnívá, že by mohl mít zápěstí zlomené a pošle ho do nemocnice za odborným lékařem. Naštěstí se ukáže, že zápěstí zlomené není, došlo pouze k naštípnutí. Sken si může prohlédnout na jeho elektronickém zdravotním portálu. Chce to mít nějaký čas ruku v klidu a bude v pořádku. Do zimní sezóny se Juan cítí zotavený. Vymění skateboard za snowboard a jede na zimní dovolenou. Poslední den jeho pobytu v zahraničí ztratí kontrolu a spadne znovu na zápěstí, což ho bolí jako nikdy předtím. Juan se pokouší získat přeshraniční zdravotní péči.</a:t>
            </a:r>
          </a:p>
          <a:p>
            <a:endParaRPr lang="cs-CZ" sz="1000" i="1" dirty="0"/>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11</a:t>
            </a:fld>
            <a:endParaRPr lang="cs-CZ"/>
          </a:p>
        </p:txBody>
      </p:sp>
    </p:spTree>
    <p:extLst>
      <p:ext uri="{BB962C8B-B14F-4D97-AF65-F5344CB8AC3E}">
        <p14:creationId xmlns:p14="http://schemas.microsoft.com/office/powerpoint/2010/main" val="608953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Oblast stěhování zahrnuje služby zasahující do kompetencí samosprávy, jako jsou změny trvalé adresy nebo registraci pobytu.</a:t>
            </a:r>
          </a:p>
          <a:p>
            <a:endParaRPr lang="cs-CZ" dirty="0"/>
          </a:p>
          <a:p>
            <a:endParaRPr lang="cs-CZ" i="1"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a:t>
            </a:r>
            <a:r>
              <a:rPr lang="cs-CZ" sz="1000" i="1" dirty="0" err="1"/>
              <a:t>Joyce</a:t>
            </a:r>
            <a:r>
              <a:rPr lang="cs-CZ" sz="1000" i="1" dirty="0"/>
              <a:t> (44 let) vdaná matka tří dětí, koupila nový rodinný dům v jiném městě a kraji v rodné zemi. Před přestěhováním vyhledá informace o místních zařízeních, jako např. o školách pro její děti, sportovních a zdravotnických zařízeních včetně praktických lékařů. Získá také informace o tom, jaká povolení ke stěhování jsou třeba (k vyložení nákladů u domu, případně k uzavření ulice). Také zajistí registraci nové adresy u nového místního úřadu a informuje o změně další instituce (finanční úřad, školy, zdravotnická zařízení). Informuje také poštu a dodavatele služeb jako elektřiny, plynu). Nakonec se také odhlásí z původního místa bydliště a registruje se jako nový majitel domu v katastru nemovitostí. </a:t>
            </a:r>
          </a:p>
          <a:p>
            <a:r>
              <a:rPr lang="cs-CZ" sz="1000" i="1" dirty="0"/>
              <a:t>Po pěti letech v jejím domě dostane </a:t>
            </a:r>
            <a:r>
              <a:rPr lang="cs-CZ" sz="1000" i="1" dirty="0" err="1"/>
              <a:t>Joyce</a:t>
            </a:r>
            <a:r>
              <a:rPr lang="cs-CZ" sz="1000" i="1" dirty="0"/>
              <a:t> příležitost pracovat v jiné EU zemi. Ona a její manžel se rozhodnou přestěhovat se s rodinou do zahraničí nejméně na dva roky. Opět vyhledá všechny informace o právech a povinnostech při stěhování do zahraničí. Nakonec zaregistruje novou</a:t>
            </a:r>
          </a:p>
          <a:p>
            <a:endParaRPr lang="cs-CZ" sz="1000"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12</a:t>
            </a:fld>
            <a:endParaRPr lang="cs-CZ"/>
          </a:p>
        </p:txBody>
      </p:sp>
    </p:spTree>
    <p:extLst>
      <p:ext uri="{BB962C8B-B14F-4D97-AF65-F5344CB8AC3E}">
        <p14:creationId xmlns:p14="http://schemas.microsoft.com/office/powerpoint/2010/main" val="3335107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Indikátory z oblasti spravedlnosti se týkají online řízení o drobných nárocích (do 5.000 EUR), sledování řízení a možnosti odvolání.</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25 letý George rád fotografuje a nedávno si koupil na e-shopu v jiné evropské zemi nový fotoaparát. Když otevře krabici, vidí, že jedna ze dvou čoček příslušenství je rozbitá. Kontaktuje dodavatele a požaduje buď nový objektiv nebo finanční kompenzaci. Majitel obchodu odpovídá, že je to není jeho povinnosti. George je zklamaný a rozhodne se zahájit evropské řízení o drobných nárocích. K tomu potřebuje nejprve získat relevantní informace o tom, jak reklamaci uplatnit, jaký je postup a jaká má jako spotřebitel při žalobě práva. Jakmile si ujasní, jak reklamaci uplatnit, rozhodne se bránit a zahájí řízení na příslušném úřadu. Na podporu svého případu předá důkazy o škodě (např. obrázky a dodavatelskou fakturu) s úřadem. Během vyřizování reklamace aktivně sleduje průběh řízení (např. čas do vynesení rozsudku, kroky, které je třeba podniknout, data, soudce vyřizující případ). Po nějaké době získá rozsudek. Bohužel soudce rozhodl proti jeho tvrzení, George svůj případ prohrál. Protože opravdu věří, že náklady by měl uhradit dodavatel, rozhodne se George proti rozhodnutí soudu odvolat. Tentokrát George vyhrává a získává náhradu nákladů, které vynaložil zpět.</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13</a:t>
            </a:fld>
            <a:endParaRPr lang="cs-CZ"/>
          </a:p>
        </p:txBody>
      </p:sp>
    </p:spTree>
    <p:extLst>
      <p:ext uri="{BB962C8B-B14F-4D97-AF65-F5344CB8AC3E}">
        <p14:creationId xmlns:p14="http://schemas.microsoft.com/office/powerpoint/2010/main" val="3547299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Služby v oblasti doprava zahrnují vlastnictví vozidla, poplatků, parkovacích povolení a jízdného</a:t>
            </a:r>
            <a:r>
              <a:rPr lang="cs-CZ" dirty="0"/>
              <a:t>.</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Sofie právě dosáhla důchodového věku. Miluje svou rodinu, se kterou nyní může trávit více času. Sofia však žije poblíž hranic a její rodina žije na druhém konci země. Rozhodne se, že si pořídí auto, aby mohla častěji cestovat za svými dětmi a vnoučaty. Sofii záleží na životním prostředí (proto několik let neřídila auto), a proto si vybírá (ojeté) vozidlo na alternativní pohon, na které by také měla finančně přispívat vláda. Než bude moci odcestovat ke své rodině, získá známku na zpoplatněnou silnici. Po nějaké době město, ve kterém žije, zavede bezemisní zónu, do které může její auto vjet. Požádá o potřebné emisní nálepky pro své auto na alternativní pohon. Po nějaké době se Sofiiny (vnoučata) přestěhují do města jejího bydliště. Veřejná doprava se stává mnohem pohodlnější než jízda po rušných ulicích. Jednoho slunečného dne koupí pro sebe a své (vnuky) děti lístky na společnou rodinnou aktivitu.</a:t>
            </a:r>
          </a:p>
          <a:p>
            <a:endParaRPr lang="cs-CZ" sz="1000" i="1" dirty="0"/>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14</a:t>
            </a:fld>
            <a:endParaRPr lang="cs-CZ"/>
          </a:p>
        </p:txBody>
      </p:sp>
    </p:spTree>
    <p:extLst>
      <p:ext uri="{BB962C8B-B14F-4D97-AF65-F5344CB8AC3E}">
        <p14:creationId xmlns:p14="http://schemas.microsoft.com/office/powerpoint/2010/main" val="3857701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Koordinace vstupů probíhá na DIA ve spolupráci s ÚV a kontaktujeme hlavní gestory hodnocených služeb.</a:t>
            </a:r>
          </a:p>
          <a:p>
            <a:r>
              <a:rPr lang="cs-CZ" sz="1400" dirty="0"/>
              <a:t>Hodnocení probíhá ve 2 fázích a je kombinací práce </a:t>
            </a:r>
            <a:r>
              <a:rPr lang="cs-CZ" sz="1400" dirty="0" err="1"/>
              <a:t>Mystery</a:t>
            </a:r>
            <a:r>
              <a:rPr lang="cs-CZ" sz="1400" dirty="0"/>
              <a:t> </a:t>
            </a:r>
            <a:r>
              <a:rPr lang="cs-CZ" sz="1400" dirty="0" err="1"/>
              <a:t>Shoppera</a:t>
            </a:r>
            <a:r>
              <a:rPr lang="cs-CZ" sz="1400" dirty="0"/>
              <a:t> a validací zástupců členských států. </a:t>
            </a:r>
          </a:p>
          <a:p>
            <a:endParaRPr lang="cs-CZ" sz="1200" b="0" i="0" kern="1200" dirty="0">
              <a:solidFill>
                <a:schemeClr val="tx1"/>
              </a:solidFill>
              <a:effectLst/>
              <a:latin typeface="+mn-lt"/>
              <a:ea typeface="+mn-ea"/>
              <a:cs typeface="+mn-cs"/>
            </a:endParaRPr>
          </a:p>
          <a:p>
            <a:r>
              <a:rPr lang="cs-CZ" sz="1200" b="0" i="0" kern="1200" dirty="0" err="1">
                <a:solidFill>
                  <a:schemeClr val="tx1"/>
                </a:solidFill>
                <a:effectLst/>
                <a:latin typeface="+mn-lt"/>
                <a:ea typeface="+mn-ea"/>
                <a:cs typeface="+mn-cs"/>
              </a:rPr>
              <a:t>Mystery</a:t>
            </a:r>
            <a:r>
              <a:rPr lang="cs-CZ" sz="1200" b="0" i="0" kern="1200" dirty="0">
                <a:solidFill>
                  <a:schemeClr val="tx1"/>
                </a:solidFill>
                <a:effectLst/>
                <a:latin typeface="+mn-lt"/>
                <a:ea typeface="+mn-ea"/>
                <a:cs typeface="+mn-cs"/>
              </a:rPr>
              <a:t> </a:t>
            </a:r>
            <a:r>
              <a:rPr lang="cs-CZ" sz="1200" b="0" i="0" kern="1200" dirty="0" err="1">
                <a:solidFill>
                  <a:schemeClr val="tx1"/>
                </a:solidFill>
                <a:effectLst/>
                <a:latin typeface="+mn-lt"/>
                <a:ea typeface="+mn-ea"/>
                <a:cs typeface="+mn-cs"/>
              </a:rPr>
              <a:t>Shoppeři</a:t>
            </a:r>
            <a:r>
              <a:rPr lang="cs-CZ" sz="1200" b="0" i="0" kern="1200" dirty="0">
                <a:solidFill>
                  <a:schemeClr val="tx1"/>
                </a:solidFill>
                <a:effectLst/>
                <a:latin typeface="+mn-lt"/>
                <a:ea typeface="+mn-ea"/>
                <a:cs typeface="+mn-cs"/>
              </a:rPr>
              <a:t> se vydávají za běžné občany nebo podnikatele a hodnotí zejména online dostupnost informací i služeb, interoperabilitu systémů, transparentnost průběhu služby, podporu uživatelům atd.</a:t>
            </a:r>
          </a:p>
          <a:p>
            <a:endParaRPr lang="cs-CZ" sz="1200" b="0" i="0" kern="1200" dirty="0">
              <a:solidFill>
                <a:schemeClr val="tx1"/>
              </a:solidFill>
              <a:effectLst/>
              <a:latin typeface="+mn-lt"/>
              <a:ea typeface="+mn-ea"/>
              <a:cs typeface="+mn-cs"/>
            </a:endParaRPr>
          </a:p>
          <a:p>
            <a:r>
              <a:rPr lang="cs-CZ" sz="1200" b="0" i="0" kern="1200" dirty="0" err="1">
                <a:solidFill>
                  <a:schemeClr val="tx1"/>
                </a:solidFill>
                <a:effectLst/>
                <a:latin typeface="+mn-lt"/>
                <a:ea typeface="+mn-ea"/>
                <a:cs typeface="+mn-cs"/>
              </a:rPr>
              <a:t>Mystery</a:t>
            </a:r>
            <a:r>
              <a:rPr lang="cs-CZ" sz="1200" b="0" i="0" kern="1200" dirty="0">
                <a:solidFill>
                  <a:schemeClr val="tx1"/>
                </a:solidFill>
                <a:effectLst/>
                <a:latin typeface="+mn-lt"/>
                <a:ea typeface="+mn-ea"/>
                <a:cs typeface="+mn-cs"/>
              </a:rPr>
              <a:t> </a:t>
            </a:r>
            <a:r>
              <a:rPr lang="cs-CZ" sz="1200" b="0" i="0" kern="1200" dirty="0" err="1">
                <a:solidFill>
                  <a:schemeClr val="tx1"/>
                </a:solidFill>
                <a:effectLst/>
                <a:latin typeface="+mn-lt"/>
                <a:ea typeface="+mn-ea"/>
                <a:cs typeface="+mn-cs"/>
              </a:rPr>
              <a:t>shopper</a:t>
            </a:r>
            <a:r>
              <a:rPr lang="cs-CZ" sz="1200" b="0" i="0" kern="1200" dirty="0">
                <a:solidFill>
                  <a:schemeClr val="tx1"/>
                </a:solidFill>
                <a:effectLst/>
                <a:latin typeface="+mn-lt"/>
                <a:ea typeface="+mn-ea"/>
                <a:cs typeface="+mn-cs"/>
              </a:rPr>
              <a:t> v 1. fázi vyplní URL adresy k jednotlivým službám, členský stát má možnost validovat, doplnit, upravit.</a:t>
            </a:r>
          </a:p>
          <a:p>
            <a:r>
              <a:rPr lang="cs-CZ" sz="1200" b="0" i="0" kern="1200" dirty="0">
                <a:solidFill>
                  <a:schemeClr val="tx1"/>
                </a:solidFill>
                <a:effectLst/>
                <a:latin typeface="+mn-lt"/>
                <a:ea typeface="+mn-ea"/>
                <a:cs typeface="+mn-cs"/>
              </a:rPr>
              <a:t>Ve 2. fázi </a:t>
            </a:r>
            <a:r>
              <a:rPr lang="cs-CZ" sz="1200" b="0" i="0" kern="1200" dirty="0" err="1">
                <a:solidFill>
                  <a:schemeClr val="tx1"/>
                </a:solidFill>
                <a:effectLst/>
                <a:latin typeface="+mn-lt"/>
                <a:ea typeface="+mn-ea"/>
                <a:cs typeface="+mn-cs"/>
              </a:rPr>
              <a:t>Mystery</a:t>
            </a:r>
            <a:r>
              <a:rPr lang="cs-CZ" sz="1200" b="0" i="0" kern="1200" dirty="0">
                <a:solidFill>
                  <a:schemeClr val="tx1"/>
                </a:solidFill>
                <a:effectLst/>
                <a:latin typeface="+mn-lt"/>
                <a:ea typeface="+mn-ea"/>
                <a:cs typeface="+mn-cs"/>
              </a:rPr>
              <a:t> </a:t>
            </a:r>
            <a:r>
              <a:rPr lang="cs-CZ" sz="1200" b="0" i="0" kern="1200" dirty="0" err="1">
                <a:solidFill>
                  <a:schemeClr val="tx1"/>
                </a:solidFill>
                <a:effectLst/>
                <a:latin typeface="+mn-lt"/>
                <a:ea typeface="+mn-ea"/>
                <a:cs typeface="+mn-cs"/>
              </a:rPr>
              <a:t>shopper</a:t>
            </a:r>
            <a:r>
              <a:rPr lang="cs-CZ" sz="1200" b="0" i="0" kern="1200" dirty="0">
                <a:solidFill>
                  <a:schemeClr val="tx1"/>
                </a:solidFill>
                <a:effectLst/>
                <a:latin typeface="+mn-lt"/>
                <a:ea typeface="+mn-ea"/>
                <a:cs typeface="+mn-cs"/>
              </a:rPr>
              <a:t> prochází celou službou, zapíše výsledky a členský stát opět validuje s možností doplnit nebo upravit nebo vysvětlit, komentovat.</a:t>
            </a:r>
          </a:p>
          <a:p>
            <a:endParaRPr lang="cs-CZ" sz="1200" b="0" i="0" kern="1200" dirty="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15</a:t>
            </a:fld>
            <a:endParaRPr lang="cs-CZ"/>
          </a:p>
        </p:txBody>
      </p:sp>
    </p:spTree>
    <p:extLst>
      <p:ext uri="{BB962C8B-B14F-4D97-AF65-F5344CB8AC3E}">
        <p14:creationId xmlns:p14="http://schemas.microsoft.com/office/powerpoint/2010/main" val="4127939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Výběr počtu webů je podle velikosti země</a:t>
            </a:r>
          </a:p>
          <a:p>
            <a:r>
              <a:rPr lang="cs-CZ" dirty="0"/>
              <a:t>Např. u Rodiny to znamená matriční úřady v 15 městech, u dopravy 15 měst k otázce povolení parkování atd.</a:t>
            </a:r>
          </a:p>
          <a:p>
            <a:r>
              <a:rPr lang="cs-CZ" dirty="0"/>
              <a:t>Např. u Studia to znamená 5 vysokých škol, u zdraví 5 nemocnic atd.</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16</a:t>
            </a:fld>
            <a:endParaRPr lang="cs-CZ"/>
          </a:p>
        </p:txBody>
      </p:sp>
    </p:spTree>
    <p:extLst>
      <p:ext uri="{BB962C8B-B14F-4D97-AF65-F5344CB8AC3E}">
        <p14:creationId xmlns:p14="http://schemas.microsoft.com/office/powerpoint/2010/main" val="2041677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b="0" i="0" u="none" strike="noStrike" kern="1200" dirty="0">
                <a:solidFill>
                  <a:schemeClr val="tx1"/>
                </a:solidFill>
                <a:effectLst/>
                <a:latin typeface="+mn-lt"/>
                <a:ea typeface="+mn-ea"/>
                <a:cs typeface="+mn-cs"/>
              </a:rPr>
              <a:t>Výběr a počet je dán velikostí země, jsou na to pravidla v metodice a v ČR to vychází takto</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17</a:t>
            </a:fld>
            <a:endParaRPr lang="cs-CZ"/>
          </a:p>
        </p:txBody>
      </p:sp>
    </p:spTree>
    <p:extLst>
      <p:ext uri="{BB962C8B-B14F-4D97-AF65-F5344CB8AC3E}">
        <p14:creationId xmlns:p14="http://schemas.microsoft.com/office/powerpoint/2010/main" val="174010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400" dirty="0">
                <a:effectLst/>
                <a:latin typeface="Calibri" panose="020F0502020204030204" pitchFamily="34" charset="0"/>
                <a:ea typeface="Calibri" panose="020F0502020204030204" pitchFamily="34" charset="0"/>
                <a:cs typeface="Arial" panose="020B0604020202020204" pitchFamily="34" charset="0"/>
              </a:rPr>
              <a:t>Samotný </a:t>
            </a:r>
            <a:r>
              <a:rPr lang="cs-CZ" sz="1400" dirty="0" err="1">
                <a:effectLst/>
                <a:latin typeface="Calibri" panose="020F0502020204030204" pitchFamily="34" charset="0"/>
                <a:ea typeface="Calibri" panose="020F0502020204030204" pitchFamily="34" charset="0"/>
                <a:cs typeface="Arial" panose="020B0604020202020204" pitchFamily="34" charset="0"/>
              </a:rPr>
              <a:t>Mystery</a:t>
            </a:r>
            <a:r>
              <a:rPr lang="cs-CZ" sz="1400" dirty="0">
                <a:effectLst/>
                <a:latin typeface="Calibri" panose="020F0502020204030204" pitchFamily="34" charset="0"/>
                <a:ea typeface="Calibri" panose="020F0502020204030204" pitchFamily="34" charset="0"/>
                <a:cs typeface="Arial" panose="020B0604020202020204" pitchFamily="34" charset="0"/>
              </a:rPr>
              <a:t> shopping dotazník je strukturován do několika otázek pro služby na národní úrovni, pro služby s přeshraničním využitím a k portálům.</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400" dirty="0">
                <a:effectLst/>
                <a:latin typeface="Calibri" panose="020F0502020204030204" pitchFamily="34" charset="0"/>
                <a:ea typeface="Calibri" panose="020F0502020204030204" pitchFamily="34" charset="0"/>
                <a:cs typeface="Arial" panose="020B0604020202020204" pitchFamily="34" charset="0"/>
              </a:rPr>
              <a:t>Sledují se nejen online popisy služeb a online možnost vyřídit službu, ale i možnost vyřídit službu v Aj pro přeshraniční služby.</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400" b="0" i="0" u="none" strike="noStrike" kern="1200" baseline="0" dirty="0">
                <a:solidFill>
                  <a:schemeClr val="tx1"/>
                </a:solidFill>
                <a:latin typeface="+mn-lt"/>
                <a:ea typeface="+mn-ea"/>
                <a:cs typeface="+mn-cs"/>
              </a:rPr>
              <a:t>U vybraných služeb se posuzuje i možnost vyřídit z mobilního zařízení nebo prostřednictvím responsivní webové stránky. </a:t>
            </a:r>
            <a:endParaRPr lang="cs-CZ" sz="1400" dirty="0">
              <a:effectLst/>
              <a:latin typeface="Calibri" panose="020F0502020204030204" pitchFamily="34" charset="0"/>
              <a:ea typeface="Calibri" panose="020F0502020204030204" pitchFamily="34" charset="0"/>
              <a:cs typeface="Arial" panose="020B0604020202020204" pitchFamily="34" charset="0"/>
            </a:endParaRPr>
          </a:p>
          <a:p>
            <a:r>
              <a:rPr lang="cs-CZ" sz="1400" b="0" i="0" u="none" strike="noStrike" kern="1200" baseline="0" dirty="0">
                <a:solidFill>
                  <a:schemeClr val="tx1"/>
                </a:solidFill>
                <a:latin typeface="+mn-lt"/>
                <a:ea typeface="+mn-ea"/>
                <a:cs typeface="+mn-cs"/>
              </a:rPr>
              <a:t>Ukazatel Transparentnost průběhu služby sleduje, zda je předem jasné, jak dlouho bude uživatel službu vyřizovat, jaké jsou ke službě zákonné lhůty a v jaké lhůtě může očekávat reálné vyřízení. </a:t>
            </a:r>
          </a:p>
          <a:p>
            <a:r>
              <a:rPr lang="cs-CZ" sz="1100" b="0" i="0" u="none" strike="noStrike" kern="1200" baseline="0" dirty="0">
                <a:solidFill>
                  <a:schemeClr val="tx1"/>
                </a:solidFill>
                <a:latin typeface="+mn-lt"/>
                <a:ea typeface="+mn-ea"/>
                <a:cs typeface="+mn-cs"/>
              </a:rPr>
              <a:t>Toto je ukazatel, kde je ČR trochu pozadu a tyto údaje často na příslušných stránkách chybí. Bylo by ideální v popisech služby doplnit a nejlépe tak, aby tyto informace byly i v katalogu služeb a objevovaly se na rozcestníku gov.cz. </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100" b="0" i="0" u="none" strike="noStrike" kern="1200" baseline="0" dirty="0">
                <a:solidFill>
                  <a:schemeClr val="tx1"/>
                </a:solidFill>
                <a:latin typeface="+mn-lt"/>
                <a:ea typeface="+mn-ea"/>
                <a:cs typeface="+mn-cs"/>
              </a:rPr>
              <a:t>Důležitým ukazatelem, kterému se musíme věnovat je možnost využívat online formuláře s předvyplněnými údaji, které o uživateli již jsou v některých registrech. Tady věřím, že vybudováním portálů pro služby týkající se např. dopravy, sociálního zabezpečení, daní a dalších, ke kterým je nutno přistupovat přihlášením prostředkem el. identifikace spojeným s osobními údaji a propojením s elektronickými formuláři, bude skóre u tohoto ukazatele čím dál vyšší.</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18</a:t>
            </a:fld>
            <a:endParaRPr lang="cs-CZ"/>
          </a:p>
        </p:txBody>
      </p:sp>
    </p:spTree>
    <p:extLst>
      <p:ext uri="{BB962C8B-B14F-4D97-AF65-F5344CB8AC3E}">
        <p14:creationId xmlns:p14="http://schemas.microsoft.com/office/powerpoint/2010/main" val="1060872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a:effectLst/>
                <a:latin typeface="Calibri" panose="020F0502020204030204" pitchFamily="34" charset="0"/>
                <a:ea typeface="Calibri" panose="020F0502020204030204" pitchFamily="34" charset="0"/>
                <a:cs typeface="Arial" panose="020B0604020202020204" pitchFamily="34" charset="0"/>
              </a:rPr>
              <a:t>Samotný </a:t>
            </a:r>
            <a:r>
              <a:rPr lang="cs-CZ" sz="1200" dirty="0" err="1">
                <a:effectLst/>
                <a:latin typeface="Calibri" panose="020F0502020204030204" pitchFamily="34" charset="0"/>
                <a:ea typeface="Calibri" panose="020F0502020204030204" pitchFamily="34" charset="0"/>
                <a:cs typeface="Arial" panose="020B0604020202020204" pitchFamily="34" charset="0"/>
              </a:rPr>
              <a:t>Mystery</a:t>
            </a:r>
            <a:r>
              <a:rPr lang="cs-CZ" sz="1200" dirty="0">
                <a:effectLst/>
                <a:latin typeface="Calibri" panose="020F0502020204030204" pitchFamily="34" charset="0"/>
                <a:ea typeface="Calibri" panose="020F0502020204030204" pitchFamily="34" charset="0"/>
                <a:cs typeface="Arial" panose="020B0604020202020204" pitchFamily="34" charset="0"/>
              </a:rPr>
              <a:t> shopping dotazník je strukturován do několika otázek pro služby na národní úrovni, pro služby s přeshraničním využitím a k portálům.</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a:effectLst/>
                <a:latin typeface="Calibri" panose="020F0502020204030204" pitchFamily="34" charset="0"/>
                <a:ea typeface="Calibri" panose="020F0502020204030204" pitchFamily="34" charset="0"/>
                <a:cs typeface="Arial" panose="020B0604020202020204" pitchFamily="34" charset="0"/>
              </a:rPr>
              <a:t>Otázky se týkají online dostupnosti informací ke službě, popisům služby a následně k online možnosti vyřídit službu.</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a:effectLst/>
                <a:latin typeface="Calibri" panose="020F0502020204030204" pitchFamily="34" charset="0"/>
                <a:ea typeface="Calibri" panose="020F0502020204030204" pitchFamily="34" charset="0"/>
                <a:cs typeface="Arial" panose="020B0604020202020204" pitchFamily="34" charset="0"/>
              </a:rPr>
              <a:t>Význam výrazu „k dispozici online“ závisí na povaze konkrétní služby a je tedy zahrnut do definice jednotlivé služby a minimálních požadavků. </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a:solidFill>
                  <a:schemeClr val="tx1"/>
                </a:solidFill>
                <a:latin typeface="+mn-lt"/>
                <a:ea typeface="+mn-ea"/>
                <a:cs typeface="+mn-cs"/>
              </a:rPr>
              <a:t>Online </a:t>
            </a:r>
            <a:r>
              <a:rPr lang="cs-CZ" sz="1200" b="1" i="1" u="none" strike="noStrike" kern="1200" baseline="0" dirty="0" err="1">
                <a:solidFill>
                  <a:schemeClr val="tx1"/>
                </a:solidFill>
                <a:latin typeface="+mn-lt"/>
                <a:ea typeface="+mn-ea"/>
                <a:cs typeface="+mn-cs"/>
              </a:rPr>
              <a:t>availability</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A) </a:t>
            </a:r>
            <a:endParaRPr lang="cs-CZ"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Online availability of transactional services – average of all transactional services in life event. Per service the following scoring rules apply: If A1+A2+A3 = yes &gt; 100% </a:t>
            </a:r>
          </a:p>
          <a:p>
            <a:r>
              <a:rPr lang="en-US" sz="1200" b="0" i="1" u="none" strike="noStrike" kern="1200" baseline="0" dirty="0">
                <a:solidFill>
                  <a:schemeClr val="tx1"/>
                </a:solidFill>
                <a:latin typeface="+mn-lt"/>
                <a:ea typeface="+mn-ea"/>
                <a:cs typeface="+mn-cs"/>
              </a:rPr>
              <a:t>If A1+A2 = yes &gt; 75% </a:t>
            </a:r>
          </a:p>
          <a:p>
            <a:r>
              <a:rPr lang="en-US" sz="1200" b="0" i="1" u="none" strike="noStrike" kern="1200" baseline="0" dirty="0">
                <a:solidFill>
                  <a:schemeClr val="tx1"/>
                </a:solidFill>
                <a:latin typeface="+mn-lt"/>
                <a:ea typeface="+mn-ea"/>
                <a:cs typeface="+mn-cs"/>
              </a:rPr>
              <a:t>If A1+A3 = yes &gt; 50%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A1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25%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A1+A2+A3 = no &gt; 0% </a:t>
            </a:r>
          </a:p>
          <a:p>
            <a:endParaRPr lang="cs-CZ" sz="1200" b="0" i="0" u="none" strike="noStrike" kern="1200" baseline="0" dirty="0">
              <a:solidFill>
                <a:schemeClr val="tx1"/>
              </a:solidFill>
              <a:latin typeface="+mn-lt"/>
              <a:ea typeface="+mn-ea"/>
              <a:cs typeface="+mn-cs"/>
            </a:endParaRPr>
          </a:p>
          <a:p>
            <a:endParaRPr lang="cs-CZ"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200" dirty="0">
              <a:effectLst/>
              <a:latin typeface="Calibri" panose="020F0502020204030204" pitchFamily="34" charset="0"/>
              <a:ea typeface="Calibri" panose="020F0502020204030204" pitchFamily="34" charset="0"/>
              <a:cs typeface="Arial" panose="020B0604020202020204" pitchFamily="34" charset="0"/>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19</a:t>
            </a:fld>
            <a:endParaRPr lang="cs-CZ"/>
          </a:p>
        </p:txBody>
      </p:sp>
    </p:spTree>
    <p:extLst>
      <p:ext uri="{BB962C8B-B14F-4D97-AF65-F5344CB8AC3E}">
        <p14:creationId xmlns:p14="http://schemas.microsoft.com/office/powerpoint/2010/main" val="1851485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b="0" i="0" kern="1200" dirty="0">
                <a:solidFill>
                  <a:schemeClr val="tx1"/>
                </a:solidFill>
                <a:effectLst/>
                <a:latin typeface="+mn-lt"/>
                <a:ea typeface="+mn-ea"/>
                <a:cs typeface="+mn-cs"/>
              </a:rPr>
              <a:t>DESI je souhrnný index vytvořený Evropskou komisí, který od roku 2014 sleduje digitální výkonnost členských států EU, je začleněn do širšího rámce sledování plnění evropského programu </a:t>
            </a:r>
            <a:r>
              <a:rPr lang="cs-CZ" sz="1400" b="1" i="0" kern="1200" dirty="0">
                <a:solidFill>
                  <a:schemeClr val="tx1"/>
                </a:solidFill>
                <a:effectLst/>
                <a:latin typeface="+mn-lt"/>
                <a:ea typeface="+mn-ea"/>
                <a:cs typeface="+mn-cs"/>
              </a:rPr>
              <a:t>digitální dekády</a:t>
            </a:r>
            <a:r>
              <a:rPr lang="cs-CZ" sz="1400" b="0" i="0" kern="1200" dirty="0">
                <a:solidFill>
                  <a:schemeClr val="tx1"/>
                </a:solidFill>
                <a:effectLst/>
                <a:latin typeface="+mn-lt"/>
                <a:ea typeface="+mn-ea"/>
                <a:cs typeface="+mn-cs"/>
              </a:rPr>
              <a:t>. </a:t>
            </a:r>
          </a:p>
          <a:p>
            <a:r>
              <a:rPr lang="cs-CZ" sz="1400" b="0" i="0" kern="1200" dirty="0">
                <a:solidFill>
                  <a:schemeClr val="tx1"/>
                </a:solidFill>
                <a:effectLst/>
                <a:latin typeface="+mn-lt"/>
                <a:ea typeface="+mn-ea"/>
                <a:cs typeface="+mn-cs"/>
              </a:rPr>
              <a:t>DESI se skládá z několika dimenzí a já se zaměřím jen na oblast digitálních služeb, které se hodnotí prostřednictvím propracovaného eGovernment Benchmarku. </a:t>
            </a:r>
          </a:p>
          <a:p>
            <a:r>
              <a:rPr lang="cs-CZ" sz="1400" b="0" i="0" kern="1200" dirty="0">
                <a:solidFill>
                  <a:schemeClr val="tx1"/>
                </a:solidFill>
                <a:effectLst/>
                <a:latin typeface="+mn-lt"/>
                <a:ea typeface="+mn-ea"/>
                <a:cs typeface="+mn-cs"/>
              </a:rPr>
              <a:t>Stručně se pokusím vysvětlit, co je v tomto případě hodnoceno a v rámci EU porovnáváno.</a:t>
            </a:r>
          </a:p>
          <a:p>
            <a:r>
              <a:rPr lang="cs-CZ" sz="1400" b="0" i="0" kern="1200" dirty="0">
                <a:solidFill>
                  <a:schemeClr val="tx1"/>
                </a:solidFill>
                <a:effectLst/>
                <a:latin typeface="+mn-lt"/>
                <a:ea typeface="+mn-ea"/>
                <a:cs typeface="+mn-cs"/>
              </a:rPr>
              <a:t>Toto hodnocení nevnímáme jen jako žebříček, jako statistiku, ale jako podklad pro politická rozhodování, identifikaci slabých míst a mezirezortní spolupráci na konkrétních případech.</a:t>
            </a:r>
            <a:endParaRPr lang="cs-CZ" sz="1400" dirty="0"/>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800"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a:t>
            </a:fld>
            <a:endParaRPr lang="cs-CZ"/>
          </a:p>
        </p:txBody>
      </p:sp>
    </p:spTree>
    <p:extLst>
      <p:ext uri="{BB962C8B-B14F-4D97-AF65-F5344CB8AC3E}">
        <p14:creationId xmlns:p14="http://schemas.microsoft.com/office/powerpoint/2010/main" val="36787657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a:effectLst/>
                <a:latin typeface="Calibri" panose="020F0502020204030204" pitchFamily="34" charset="0"/>
                <a:ea typeface="Calibri" panose="020F0502020204030204" pitchFamily="34" charset="0"/>
                <a:cs typeface="Arial" panose="020B0604020202020204" pitchFamily="34" charset="0"/>
              </a:rPr>
              <a:t>Dostupnost přeshraničních online služeb je rozšířen o otázky k cizojazyčné verzi informací i vyřízení služby, případně k překážkám využití přeshraničním uživatelem. Důležitá je tedy možnost přepnout do AJ verze.</a:t>
            </a:r>
          </a:p>
          <a:p>
            <a:pPr marL="0" marR="0" lvl="0" indent="0" algn="l" defTabSz="914400" rtl="0" eaLnBrk="1" fontAlgn="auto" latinLnBrk="0" hangingPunct="1">
              <a:lnSpc>
                <a:spcPct val="100000"/>
              </a:lnSpc>
              <a:spcBef>
                <a:spcPts val="0"/>
              </a:spcBef>
              <a:spcAft>
                <a:spcPts val="0"/>
              </a:spcAft>
              <a:buClrTx/>
              <a:buSzTx/>
              <a:buFontTx/>
              <a:buNone/>
              <a:tabLst/>
              <a:defRPr/>
            </a:pPr>
            <a:r>
              <a:rPr lang="cs-CZ" sz="1200" dirty="0">
                <a:effectLst/>
                <a:latin typeface="Calibri" panose="020F0502020204030204" pitchFamily="34" charset="0"/>
                <a:ea typeface="Calibri" panose="020F0502020204030204" pitchFamily="34" charset="0"/>
                <a:cs typeface="Arial" panose="020B0604020202020204" pitchFamily="34" charset="0"/>
              </a:rPr>
              <a:t>Překlady prostřednictvím prohlížečů (např. Google </a:t>
            </a:r>
            <a:r>
              <a:rPr lang="cs-CZ" sz="1200" dirty="0" err="1">
                <a:effectLst/>
                <a:latin typeface="Calibri" panose="020F0502020204030204" pitchFamily="34" charset="0"/>
                <a:ea typeface="Calibri" panose="020F0502020204030204" pitchFamily="34" charset="0"/>
                <a:cs typeface="Arial" panose="020B0604020202020204" pitchFamily="34" charset="0"/>
              </a:rPr>
              <a:t>Translate</a:t>
            </a:r>
            <a:r>
              <a:rPr lang="cs-CZ" sz="1200" dirty="0">
                <a:effectLst/>
                <a:latin typeface="Calibri" panose="020F0502020204030204" pitchFamily="34" charset="0"/>
                <a:ea typeface="Calibri" panose="020F0502020204030204" pitchFamily="34" charset="0"/>
                <a:cs typeface="Arial" panose="020B0604020202020204" pitchFamily="34" charset="0"/>
              </a:rPr>
              <a:t>) jsou zde vyloučeny.</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Cross-border online availability (section B)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Online availability of transactional services – average of all cross-border transactional services in life event. Per service the following scoring rules apply: If proactive &gt; 100% </a:t>
            </a:r>
          </a:p>
          <a:p>
            <a:r>
              <a:rPr lang="en-US" sz="1200" b="0" i="1" u="none" strike="noStrike" kern="1200" baseline="0" dirty="0">
                <a:solidFill>
                  <a:schemeClr val="tx1"/>
                </a:solidFill>
                <a:latin typeface="+mn-lt"/>
                <a:ea typeface="+mn-ea"/>
                <a:cs typeface="+mn-cs"/>
              </a:rPr>
              <a:t>If B1+B2 = yes &gt; 100%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B1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50% </a:t>
            </a:r>
          </a:p>
          <a:p>
            <a:r>
              <a:rPr lang="en-US" sz="1200" b="0" i="1" u="none" strike="noStrike" kern="1200" baseline="0" dirty="0">
                <a:solidFill>
                  <a:schemeClr val="tx1"/>
                </a:solidFill>
                <a:latin typeface="+mn-lt"/>
                <a:ea typeface="+mn-ea"/>
                <a:cs typeface="+mn-cs"/>
              </a:rPr>
              <a:t>If B1+B2 = no &gt; 0% </a:t>
            </a:r>
          </a:p>
          <a:p>
            <a:endParaRPr lang="cs-CZ" sz="1200" b="0" i="0" u="none" strike="noStrike" kern="1200" baseline="0" dirty="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20</a:t>
            </a:fld>
            <a:endParaRPr lang="cs-CZ"/>
          </a:p>
        </p:txBody>
      </p:sp>
    </p:spTree>
    <p:extLst>
      <p:ext uri="{BB962C8B-B14F-4D97-AF65-F5344CB8AC3E}">
        <p14:creationId xmlns:p14="http://schemas.microsoft.com/office/powerpoint/2010/main" val="3543197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U vybraných služeb se posuzuje i možnost vyřídit z mobilního zařízení nebo prostřednictvím responsivní webové stránky.  Jde vždy o 2 služby z každé oblasti.</a:t>
            </a:r>
          </a:p>
          <a:p>
            <a:endParaRPr lang="cs-CZ"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0" i="1" u="none" strike="noStrike" kern="1200" baseline="0" dirty="0">
                <a:solidFill>
                  <a:schemeClr val="tx1"/>
                </a:solidFill>
                <a:latin typeface="+mn-lt"/>
                <a:ea typeface="+mn-ea"/>
                <a:cs typeface="+mn-cs"/>
              </a:rPr>
              <a:t>Online availability of transactional services – average of all in life event. Per service the following scoring rules apply: </a:t>
            </a:r>
          </a:p>
          <a:p>
            <a:r>
              <a:rPr lang="en-US" sz="1200" b="0" i="1" u="none" strike="noStrike" kern="1200" baseline="0" dirty="0">
                <a:solidFill>
                  <a:schemeClr val="tx1"/>
                </a:solidFill>
                <a:latin typeface="+mn-lt"/>
                <a:ea typeface="+mn-ea"/>
                <a:cs typeface="+mn-cs"/>
              </a:rPr>
              <a:t>If C1+C2 = yes &gt; 100%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C2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75%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C1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25% </a:t>
            </a:r>
          </a:p>
          <a:p>
            <a:r>
              <a:rPr lang="en-US" sz="1200" b="0" i="1" u="none" strike="noStrike" kern="1200" baseline="0" dirty="0">
                <a:solidFill>
                  <a:schemeClr val="tx1"/>
                </a:solidFill>
                <a:latin typeface="+mn-lt"/>
                <a:ea typeface="+mn-ea"/>
                <a:cs typeface="+mn-cs"/>
              </a:rPr>
              <a:t>If C1+C2 = no &gt; 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21</a:t>
            </a:fld>
            <a:endParaRPr lang="cs-CZ"/>
          </a:p>
        </p:txBody>
      </p:sp>
    </p:spTree>
    <p:extLst>
      <p:ext uri="{BB962C8B-B14F-4D97-AF65-F5344CB8AC3E}">
        <p14:creationId xmlns:p14="http://schemas.microsoft.com/office/powerpoint/2010/main" val="9443274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Ukazatel Transparentnost průběhu služby sleduje, zda je předem jasné, jak dlouho bude uživatel službu vyřizovat, jaké jsou ke službě zákonné lhůty a v jaké lhůtě může očekávat reálné vyřízení.</a:t>
            </a:r>
          </a:p>
          <a:p>
            <a:r>
              <a:rPr lang="cs-CZ" sz="1200" b="0" i="0" u="none" strike="noStrike" kern="1200" baseline="0" dirty="0">
                <a:solidFill>
                  <a:schemeClr val="tx1"/>
                </a:solidFill>
                <a:latin typeface="+mn-lt"/>
                <a:ea typeface="+mn-ea"/>
                <a:cs typeface="+mn-cs"/>
              </a:rPr>
              <a:t>Toto je ukazatel, kde je ČR trochu pozadu a tyto údaje často na příslušných stránkách chybí. Bylo by ideální v popisech služby doplnit a nejlépe tak, aby tyto informace </a:t>
            </a:r>
            <a:r>
              <a:rPr lang="cs-CZ" sz="1200" b="0" i="0" u="none" strike="noStrike" kern="1200" baseline="0" dirty="0" err="1">
                <a:solidFill>
                  <a:schemeClr val="tx1"/>
                </a:solidFill>
                <a:latin typeface="+mn-lt"/>
                <a:ea typeface="+mn-ea"/>
                <a:cs typeface="+mn-cs"/>
              </a:rPr>
              <a:t>bylyi</a:t>
            </a:r>
            <a:r>
              <a:rPr lang="cs-CZ" sz="1200" b="0" i="0" u="none" strike="noStrike" kern="1200" baseline="0" dirty="0">
                <a:solidFill>
                  <a:schemeClr val="tx1"/>
                </a:solidFill>
                <a:latin typeface="+mn-lt"/>
                <a:ea typeface="+mn-ea"/>
                <a:cs typeface="+mn-cs"/>
              </a:rPr>
              <a:t> v katalogu služeb a objevovaly se na rozcestníku gov.cz. </a:t>
            </a:r>
          </a:p>
          <a:p>
            <a:r>
              <a:rPr lang="cs-CZ"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Transparency of service delivery (section D)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Average score of D1-D7 (whereby all yes = 100%) </a:t>
            </a:r>
            <a:endParaRPr lang="cs-CZ" sz="1200" b="0" i="1" u="none" strike="noStrike" kern="1200" baseline="0" dirty="0">
              <a:solidFill>
                <a:schemeClr val="tx1"/>
              </a:solidFill>
              <a:latin typeface="+mn-lt"/>
              <a:ea typeface="+mn-ea"/>
              <a:cs typeface="+mn-cs"/>
            </a:endParaRPr>
          </a:p>
          <a:p>
            <a:endParaRPr lang="cs-CZ" sz="1200" b="0" i="1" u="none" strike="noStrike" kern="1200" baseline="0" dirty="0">
              <a:solidFill>
                <a:schemeClr val="tx1"/>
              </a:solidFill>
              <a:latin typeface="+mn-lt"/>
              <a:ea typeface="+mn-ea"/>
              <a:cs typeface="+mn-cs"/>
            </a:endParaRPr>
          </a:p>
          <a:p>
            <a:r>
              <a:rPr lang="cs-CZ" sz="1200" b="0" i="1" u="none" strike="noStrike" kern="1200" baseline="0" dirty="0">
                <a:solidFill>
                  <a:schemeClr val="tx1"/>
                </a:solidFill>
                <a:latin typeface="+mn-lt"/>
                <a:ea typeface="+mn-ea"/>
                <a:cs typeface="+mn-cs"/>
              </a:rPr>
              <a:t>Posuzuje míru, do jaké jsou proces služby a očekávání vyjasněny.</a:t>
            </a:r>
            <a:endParaRPr lang="en-US" sz="1200" b="0" i="1" u="none" strike="noStrike" kern="1200" baseline="0" dirty="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22</a:t>
            </a:fld>
            <a:endParaRPr lang="cs-CZ"/>
          </a:p>
        </p:txBody>
      </p:sp>
    </p:spTree>
    <p:extLst>
      <p:ext uri="{BB962C8B-B14F-4D97-AF65-F5344CB8AC3E}">
        <p14:creationId xmlns:p14="http://schemas.microsoft.com/office/powerpoint/2010/main" val="349641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Tento ukazatel monitoruje využití prostředku elektronické identifikace, zda je pro přístup ke službě nutná, zda se lze identifikovat online a zda je využíváno národní </a:t>
            </a:r>
            <a:r>
              <a:rPr lang="cs-CZ" sz="1200" b="0" i="0" u="none" strike="noStrike" kern="1200" baseline="0" dirty="0" err="1">
                <a:solidFill>
                  <a:schemeClr val="tx1"/>
                </a:solidFill>
                <a:latin typeface="+mn-lt"/>
                <a:ea typeface="+mn-ea"/>
                <a:cs typeface="+mn-cs"/>
              </a:rPr>
              <a:t>eID</a:t>
            </a:r>
            <a:r>
              <a:rPr lang="cs-CZ" sz="1200" b="0" i="0" u="none" strike="noStrike" kern="1200" baseline="0" dirty="0">
                <a:solidFill>
                  <a:schemeClr val="tx1"/>
                </a:solidFill>
                <a:latin typeface="+mn-lt"/>
                <a:ea typeface="+mn-ea"/>
                <a:cs typeface="+mn-cs"/>
              </a:rPr>
              <a:t> řešení, zda po identifikaci mohu přejít na jiný portál bez nutnosti nové autentizace atd.</a:t>
            </a:r>
          </a:p>
          <a:p>
            <a:endParaRPr lang="cs-CZ"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err="1">
                <a:solidFill>
                  <a:schemeClr val="tx1"/>
                </a:solidFill>
                <a:latin typeface="+mn-lt"/>
                <a:ea typeface="+mn-ea"/>
                <a:cs typeface="+mn-cs"/>
              </a:rPr>
              <a:t>eID</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E) </a:t>
            </a:r>
            <a:endParaRPr lang="cs-CZ" sz="1200" b="0" i="1" u="none" strike="noStrike" kern="1200" baseline="0" dirty="0">
              <a:solidFill>
                <a:schemeClr val="tx1"/>
              </a:solidFill>
              <a:latin typeface="+mn-lt"/>
              <a:ea typeface="+mn-ea"/>
              <a:cs typeface="+mn-cs"/>
            </a:endParaRP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E1 = no &gt; no </a:t>
            </a:r>
            <a:r>
              <a:rPr lang="cs-CZ" sz="1200" b="0" i="1" u="none" strike="noStrike" kern="1200" baseline="0" dirty="0" err="1">
                <a:solidFill>
                  <a:schemeClr val="tx1"/>
                </a:solidFill>
                <a:latin typeface="+mn-lt"/>
                <a:ea typeface="+mn-ea"/>
                <a:cs typeface="+mn-cs"/>
              </a:rPr>
              <a:t>score</a:t>
            </a:r>
            <a:r>
              <a:rPr lang="cs-CZ" sz="1200" b="0" i="1" u="none" strike="noStrike" kern="1200" baseline="0" dirty="0">
                <a:solidFill>
                  <a:schemeClr val="tx1"/>
                </a:solidFill>
                <a:latin typeface="+mn-lt"/>
                <a:ea typeface="+mn-ea"/>
                <a:cs typeface="+mn-cs"/>
              </a:rPr>
              <a:t> </a:t>
            </a:r>
          </a:p>
          <a:p>
            <a:r>
              <a:rPr lang="en-US" sz="1200" b="0" i="1" u="none" strike="noStrike" kern="1200" baseline="0" dirty="0">
                <a:solidFill>
                  <a:schemeClr val="tx1"/>
                </a:solidFill>
                <a:latin typeface="+mn-lt"/>
                <a:ea typeface="+mn-ea"/>
                <a:cs typeface="+mn-cs"/>
              </a:rPr>
              <a:t>If E1 = yes, but the others are no &gt; 0% </a:t>
            </a:r>
          </a:p>
          <a:p>
            <a:r>
              <a:rPr lang="en-US" sz="1200" b="0" i="1" u="none" strike="noStrike" kern="1200" baseline="0" dirty="0">
                <a:solidFill>
                  <a:schemeClr val="tx1"/>
                </a:solidFill>
                <a:latin typeface="+mn-lt"/>
                <a:ea typeface="+mn-ea"/>
                <a:cs typeface="+mn-cs"/>
              </a:rPr>
              <a:t>If E1 + E2 = yes &gt; 33%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E1 + E2 + E3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67%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E1 + E2 + E4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67% </a:t>
            </a:r>
          </a:p>
          <a:p>
            <a:r>
              <a:rPr lang="cs-CZ" sz="1200" b="0" i="1" u="none" strike="noStrike" kern="1200" baseline="0" dirty="0" err="1">
                <a:solidFill>
                  <a:schemeClr val="tx1"/>
                </a:solidFill>
                <a:latin typeface="+mn-lt"/>
                <a:ea typeface="+mn-ea"/>
                <a:cs typeface="+mn-cs"/>
              </a:rPr>
              <a:t>If</a:t>
            </a:r>
            <a:r>
              <a:rPr lang="cs-CZ" sz="1200" b="0" i="1" u="none" strike="noStrike" kern="1200" baseline="0" dirty="0">
                <a:solidFill>
                  <a:schemeClr val="tx1"/>
                </a:solidFill>
                <a:latin typeface="+mn-lt"/>
                <a:ea typeface="+mn-ea"/>
                <a:cs typeface="+mn-cs"/>
              </a:rPr>
              <a:t> E1 + E2 + E3 + E4 = </a:t>
            </a:r>
            <a:r>
              <a:rPr lang="cs-CZ" sz="1200" b="0" i="1" u="none" strike="noStrike" kern="1200" baseline="0" dirty="0" err="1">
                <a:solidFill>
                  <a:schemeClr val="tx1"/>
                </a:solidFill>
                <a:latin typeface="+mn-lt"/>
                <a:ea typeface="+mn-ea"/>
                <a:cs typeface="+mn-cs"/>
              </a:rPr>
              <a:t>yes</a:t>
            </a:r>
            <a:r>
              <a:rPr lang="cs-CZ" sz="1200" b="0" i="1" u="none" strike="noStrike" kern="1200" baseline="0" dirty="0">
                <a:solidFill>
                  <a:schemeClr val="tx1"/>
                </a:solidFill>
                <a:latin typeface="+mn-lt"/>
                <a:ea typeface="+mn-ea"/>
                <a:cs typeface="+mn-cs"/>
              </a:rPr>
              <a:t> &gt; 100% </a:t>
            </a:r>
          </a:p>
          <a:p>
            <a:r>
              <a:rPr lang="cs-CZ" sz="1200" b="0" i="1" u="none" strike="noStrike" kern="1200" baseline="0" dirty="0">
                <a:solidFill>
                  <a:schemeClr val="tx1"/>
                </a:solidFill>
                <a:latin typeface="+mn-lt"/>
                <a:ea typeface="+mn-ea"/>
                <a:cs typeface="+mn-cs"/>
              </a:rPr>
              <a:t>E5 </a:t>
            </a:r>
            <a:r>
              <a:rPr lang="cs-CZ" sz="1200" b="0" i="1" u="none" strike="noStrike" kern="1200" baseline="0" dirty="0" err="1">
                <a:solidFill>
                  <a:schemeClr val="tx1"/>
                </a:solidFill>
                <a:latin typeface="+mn-lt"/>
                <a:ea typeface="+mn-ea"/>
                <a:cs typeface="+mn-cs"/>
              </a:rPr>
              <a:t>is</a:t>
            </a:r>
            <a:r>
              <a:rPr lang="cs-CZ" sz="1200" b="0" i="1" u="none" strike="noStrike" kern="1200" baseline="0" dirty="0">
                <a:solidFill>
                  <a:schemeClr val="tx1"/>
                </a:solidFill>
                <a:latin typeface="+mn-lt"/>
                <a:ea typeface="+mn-ea"/>
                <a:cs typeface="+mn-cs"/>
              </a:rPr>
              <a:t> not </a:t>
            </a:r>
            <a:r>
              <a:rPr lang="cs-CZ" sz="1200" b="0" i="1" u="none" strike="noStrike" kern="1200" baseline="0" dirty="0" err="1">
                <a:solidFill>
                  <a:schemeClr val="tx1"/>
                </a:solidFill>
                <a:latin typeface="+mn-lt"/>
                <a:ea typeface="+mn-ea"/>
                <a:cs typeface="+mn-cs"/>
              </a:rPr>
              <a:t>scored</a:t>
            </a:r>
            <a:r>
              <a:rPr lang="cs-CZ" sz="1200" b="0" i="1" u="none" strike="noStrike" kern="1200" baseline="0" dirty="0">
                <a:solidFill>
                  <a:schemeClr val="tx1"/>
                </a:solidFill>
                <a:latin typeface="+mn-lt"/>
                <a:ea typeface="+mn-ea"/>
                <a:cs typeface="+mn-cs"/>
              </a:rPr>
              <a:t>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23</a:t>
            </a:fld>
            <a:endParaRPr lang="cs-CZ"/>
          </a:p>
        </p:txBody>
      </p:sp>
    </p:spTree>
    <p:extLst>
      <p:ext uri="{BB962C8B-B14F-4D97-AF65-F5344CB8AC3E}">
        <p14:creationId xmlns:p14="http://schemas.microsoft.com/office/powerpoint/2010/main" val="2618716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Podobné otázky k přeshraničnímu využití prostředku el. identifikace.</a:t>
            </a: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err="1">
                <a:solidFill>
                  <a:schemeClr val="tx1"/>
                </a:solidFill>
                <a:latin typeface="+mn-lt"/>
                <a:ea typeface="+mn-ea"/>
                <a:cs typeface="+mn-cs"/>
              </a:rPr>
              <a:t>Cross-border</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eID</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F) </a:t>
            </a:r>
            <a:endParaRPr lang="cs-CZ"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If F1 = no &gt; no score is attributed </a:t>
            </a:r>
          </a:p>
          <a:p>
            <a:r>
              <a:rPr lang="en-US" sz="1200" b="0" i="1" u="none" strike="noStrike" kern="1200" baseline="0" dirty="0">
                <a:solidFill>
                  <a:schemeClr val="tx1"/>
                </a:solidFill>
                <a:latin typeface="+mn-lt"/>
                <a:ea typeface="+mn-ea"/>
                <a:cs typeface="+mn-cs"/>
              </a:rPr>
              <a:t>If F1+F2 = yes &gt; 100% (if F2 no &gt; 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24</a:t>
            </a:fld>
            <a:endParaRPr lang="cs-CZ"/>
          </a:p>
        </p:txBody>
      </p:sp>
    </p:spTree>
    <p:extLst>
      <p:ext uri="{BB962C8B-B14F-4D97-AF65-F5344CB8AC3E}">
        <p14:creationId xmlns:p14="http://schemas.microsoft.com/office/powerpoint/2010/main" val="6659414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Důležitým ukazatelem, kterému se musíme věnovat je možnost využívat online formuláře s předvyplněnými údaji, které o uživateli již jsou v některých registrech. Tady věřím, že vybudováním portálů pro služby týkající se např. dopravy, sociálního zabezpečení, daní a dalších, ke kterým je nutno přistupovat přihlášením prostředkem el. identifikace spojeným s osobními údaji a propojením s elektronickými formuláři, bude skóre u tohoto ukazatele čím dál vyšší.</a:t>
            </a:r>
          </a:p>
          <a:p>
            <a:endParaRPr lang="cs-CZ"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err="1">
                <a:solidFill>
                  <a:schemeClr val="tx1"/>
                </a:solidFill>
                <a:latin typeface="+mn-lt"/>
                <a:ea typeface="+mn-ea"/>
                <a:cs typeface="+mn-cs"/>
              </a:rPr>
              <a:t>Prefilled</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forms</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G) </a:t>
            </a:r>
            <a:endParaRPr lang="cs-CZ"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If G1 = no &gt; no score is attributed </a:t>
            </a:r>
          </a:p>
          <a:p>
            <a:r>
              <a:rPr lang="en-US" sz="1200" b="0" i="1" u="none" strike="noStrike" kern="1200" baseline="0" dirty="0">
                <a:solidFill>
                  <a:schemeClr val="tx1"/>
                </a:solidFill>
                <a:latin typeface="+mn-lt"/>
                <a:ea typeface="+mn-ea"/>
                <a:cs typeface="+mn-cs"/>
              </a:rPr>
              <a:t>If G1+G2 = yes &gt; 100% (if G2 no &gt; 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200" dirty="0">
              <a:effectLst/>
              <a:latin typeface="Calibri" panose="020F0502020204030204" pitchFamily="34" charset="0"/>
              <a:ea typeface="Calibri" panose="020F0502020204030204" pitchFamily="34" charset="0"/>
              <a:cs typeface="Arial" panose="020B0604020202020204" pitchFamily="34" charset="0"/>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25</a:t>
            </a:fld>
            <a:endParaRPr lang="cs-CZ"/>
          </a:p>
        </p:txBody>
      </p:sp>
    </p:spTree>
    <p:extLst>
      <p:ext uri="{BB962C8B-B14F-4D97-AF65-F5344CB8AC3E}">
        <p14:creationId xmlns:p14="http://schemas.microsoft.com/office/powerpoint/2010/main" val="3777896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Tento ukazatel vede k nakládání s osobními údaji, ke kterým portál po přihlášení přistupuje a do jaké míry mají uživatelé možnost ovlivnit přístup ke svým údajům, jak je mohou opravovat, sledovat kdo k nim přistoupil a případně jak si mohou stěžovat.</a:t>
            </a: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Transparency of personal data (section H)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Average score of H1-H5 (whereby all yes = 100%) </a:t>
            </a:r>
          </a:p>
          <a:p>
            <a:r>
              <a:rPr lang="cs-CZ" sz="1200" b="0" i="1" u="none" strike="noStrike" kern="1200" baseline="0" dirty="0" err="1">
                <a:solidFill>
                  <a:schemeClr val="tx1"/>
                </a:solidFill>
                <a:latin typeface="+mn-lt"/>
                <a:ea typeface="+mn-ea"/>
                <a:cs typeface="+mn-cs"/>
              </a:rPr>
              <a:t>For</a:t>
            </a:r>
            <a:r>
              <a:rPr lang="cs-CZ" sz="1200" b="0" i="1" u="none" strike="noStrike" kern="1200" baseline="0" dirty="0">
                <a:solidFill>
                  <a:schemeClr val="tx1"/>
                </a:solidFill>
                <a:latin typeface="+mn-lt"/>
                <a:ea typeface="+mn-ea"/>
                <a:cs typeface="+mn-cs"/>
              </a:rPr>
              <a:t> H1: 0 = 0%, 1 = 33%, 2 = 67%, 3 = 100% </a:t>
            </a:r>
          </a:p>
          <a:p>
            <a:r>
              <a:rPr lang="cs-CZ" sz="1200" b="0" i="1" u="none" strike="noStrike" kern="1200" baseline="0" dirty="0" err="1">
                <a:solidFill>
                  <a:schemeClr val="tx1"/>
                </a:solidFill>
                <a:latin typeface="+mn-lt"/>
                <a:ea typeface="+mn-ea"/>
                <a:cs typeface="+mn-cs"/>
              </a:rPr>
              <a:t>For</a:t>
            </a:r>
            <a:r>
              <a:rPr lang="cs-CZ" sz="1200" b="0" i="1" u="none" strike="noStrike" kern="1200" baseline="0" dirty="0">
                <a:solidFill>
                  <a:schemeClr val="tx1"/>
                </a:solidFill>
                <a:latin typeface="+mn-lt"/>
                <a:ea typeface="+mn-ea"/>
                <a:cs typeface="+mn-cs"/>
              </a:rPr>
              <a:t> H5: 0 = 0%, 1 = 20%, 2 = 40%, 3 = 60%, 4 = 80%, 5 = 100%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26</a:t>
            </a:fld>
            <a:endParaRPr lang="cs-CZ"/>
          </a:p>
        </p:txBody>
      </p:sp>
    </p:spTree>
    <p:extLst>
      <p:ext uri="{BB962C8B-B14F-4D97-AF65-F5344CB8AC3E}">
        <p14:creationId xmlns:p14="http://schemas.microsoft.com/office/powerpoint/2010/main" val="24607062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Ukazatel k přeshraniční interoperabilitě jsou zde letos poprvé a budou hodnotit technický systém OOTS, který řeší přeshraniční dodržování pravidla „data pouze jednou“. Posuzuje se, zda mohou uživatelé udělit souhlas s automatickým načtením požadovaných dokumentů prostřednictvím systému OOTS od vydávajícího orgánu v jejich domovské zemi (platí pouze pro šest služeb).</a:t>
            </a:r>
          </a:p>
          <a:p>
            <a:endParaRPr lang="cs-CZ"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Once Only Technical System (Section I)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If I1 = no &gt; no score is attributed </a:t>
            </a:r>
          </a:p>
          <a:p>
            <a:r>
              <a:rPr lang="en-US" sz="1200" b="0" i="1" u="none" strike="noStrike" kern="1200" baseline="0" dirty="0">
                <a:solidFill>
                  <a:schemeClr val="tx1"/>
                </a:solidFill>
                <a:latin typeface="+mn-lt"/>
                <a:ea typeface="+mn-ea"/>
                <a:cs typeface="+mn-cs"/>
              </a:rPr>
              <a:t>If I1+I2 = yes &gt; 100% (if I2 no &gt; 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27</a:t>
            </a:fld>
            <a:endParaRPr lang="cs-CZ"/>
          </a:p>
        </p:txBody>
      </p:sp>
    </p:spTree>
    <p:extLst>
      <p:ext uri="{BB962C8B-B14F-4D97-AF65-F5344CB8AC3E}">
        <p14:creationId xmlns:p14="http://schemas.microsoft.com/office/powerpoint/2010/main" val="41148805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Možnost přeshraniční platby online je posuzován u pár služeb, které jsou možné poskytovat přeshraničně. Ukazatel měří, do jaké míry jsou uživatelé schopni platit jakékoli poplatky online prostřednictvím dostupných přeshraničních platebních služeb.</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err="1">
                <a:solidFill>
                  <a:schemeClr val="tx1"/>
                </a:solidFill>
                <a:latin typeface="+mn-lt"/>
                <a:ea typeface="+mn-ea"/>
                <a:cs typeface="+mn-cs"/>
              </a:rPr>
              <a:t>Cross-border</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ePayments</a:t>
            </a:r>
            <a:r>
              <a:rPr lang="cs-CZ" sz="1200" b="1" i="1" u="none" strike="noStrike" kern="1200" baseline="0" dirty="0">
                <a:solidFill>
                  <a:schemeClr val="tx1"/>
                </a:solidFill>
                <a:latin typeface="+mn-lt"/>
                <a:ea typeface="+mn-ea"/>
                <a:cs typeface="+mn-cs"/>
              </a:rPr>
              <a: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J) </a:t>
            </a:r>
            <a:endParaRPr lang="cs-CZ"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If J1 = no &gt; no score is attributed </a:t>
            </a:r>
          </a:p>
          <a:p>
            <a:r>
              <a:rPr lang="en-US" sz="1200" b="0" i="1" u="none" strike="noStrike" kern="1200" baseline="0" dirty="0">
                <a:solidFill>
                  <a:schemeClr val="tx1"/>
                </a:solidFill>
                <a:latin typeface="+mn-lt"/>
                <a:ea typeface="+mn-ea"/>
                <a:cs typeface="+mn-cs"/>
              </a:rPr>
              <a:t>- If J1+J2 = yes &gt; 100% (if J2 no &gt; 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28</a:t>
            </a:fld>
            <a:endParaRPr lang="cs-CZ"/>
          </a:p>
        </p:txBody>
      </p:sp>
    </p:spTree>
    <p:extLst>
      <p:ext uri="{BB962C8B-B14F-4D97-AF65-F5344CB8AC3E}">
        <p14:creationId xmlns:p14="http://schemas.microsoft.com/office/powerpoint/2010/main" val="21655796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Doručení výstupu se hodnotí jen u několika služeb, které jsou součástí nařízení k SDG a posuzuje, zda uživatelé obdrží potvrzení o přijetí žádosti o službu, doručení výstupu služby a oznámení o dokončení postupu. </a:t>
            </a:r>
          </a:p>
          <a:p>
            <a:endParaRPr lang="cs-CZ" sz="1200" b="1" i="1" u="none" strike="noStrike" kern="1200" baseline="0" dirty="0">
              <a:solidFill>
                <a:schemeClr val="tx1"/>
              </a:solidFill>
              <a:latin typeface="+mn-lt"/>
              <a:ea typeface="+mn-ea"/>
              <a:cs typeface="+mn-cs"/>
            </a:endParaRP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Delivery of output (Section K)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Average score of K1-K3 (whereby all yes = 100%) </a:t>
            </a:r>
            <a:endParaRPr lang="cs-CZ"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29</a:t>
            </a:fld>
            <a:endParaRPr lang="cs-CZ"/>
          </a:p>
        </p:txBody>
      </p:sp>
    </p:spTree>
    <p:extLst>
      <p:ext uri="{BB962C8B-B14F-4D97-AF65-F5344CB8AC3E}">
        <p14:creationId xmlns:p14="http://schemas.microsoft.com/office/powerpoint/2010/main" val="1565897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Zdrojem pro hodnocení využívání digitálních služeb je tzv. eGovernment benchmark, který se zpracovává každoročně a zaměřuje se nejen na online dostupnost informací a samotných služeb, ale i na jiné parametry, jako je transparentnost průběhu služby, doručení výstupu a u některých služeb i možnost vyřídit z mobilních zařízení. Dále se hodnotí přihlášení prostředkem el. identifikace, formuláře s předvyplněnými údaji z registrů, transparentnost nakládání z osobními údaji atd. </a:t>
            </a:r>
          </a:p>
          <a:p>
            <a:r>
              <a:rPr lang="cs-CZ" sz="1400" dirty="0"/>
              <a:t>Hodnotí se i portály, na kterých se dané služby vyřizují, a to tak, aby byly pro uživatele, co nejjednodušší, intuitivní, s možností využít nápovědu, podporu a aby splňovaly pravidla přístupnosti.</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3</a:t>
            </a:fld>
            <a:endParaRPr lang="cs-CZ"/>
          </a:p>
        </p:txBody>
      </p:sp>
    </p:spTree>
    <p:extLst>
      <p:ext uri="{BB962C8B-B14F-4D97-AF65-F5344CB8AC3E}">
        <p14:creationId xmlns:p14="http://schemas.microsoft.com/office/powerpoint/2010/main" val="26986191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Tyto otázky souvisejí s podporou uživatelů na jednotlivých portálech, zda mohou uživatelé čerpat informace z Často kladených otázek, zda jsou k dispozici nějaké návody, demo ukázky nebo průvodce ve formě chat, případně zda je uveden kontakt na útvar, který je schopen poradit. Zároveň se posuzuje možnost využít nějaký mechanismus zpětné vazby, řešení stížností nebo spokojenosti či nespokojenosti.</a:t>
            </a: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a:solidFill>
                  <a:schemeClr val="tx1"/>
                </a:solidFill>
                <a:latin typeface="+mn-lt"/>
                <a:ea typeface="+mn-ea"/>
                <a:cs typeface="+mn-cs"/>
              </a:rPr>
              <a:t>User support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L) </a:t>
            </a:r>
            <a:endParaRPr lang="cs-C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Average score L1-L7, whereby L2 = yes if L2.1 OR L2.2 are yes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30</a:t>
            </a:fld>
            <a:endParaRPr lang="cs-CZ"/>
          </a:p>
        </p:txBody>
      </p:sp>
    </p:spTree>
    <p:extLst>
      <p:ext uri="{BB962C8B-B14F-4D97-AF65-F5344CB8AC3E}">
        <p14:creationId xmlns:p14="http://schemas.microsoft.com/office/powerpoint/2010/main" val="41244259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Totéž k přeshraničnímu přístup k portálům, čili s nápovědou nebo mechanismy zpětné vazby či stížností v jiném jazyce (AJ).</a:t>
            </a: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cs-CZ" sz="1200" b="1" i="1" u="none" strike="noStrike" kern="1200" baseline="0" dirty="0" err="1">
                <a:solidFill>
                  <a:schemeClr val="tx1"/>
                </a:solidFill>
                <a:latin typeface="+mn-lt"/>
                <a:ea typeface="+mn-ea"/>
                <a:cs typeface="+mn-cs"/>
              </a:rPr>
              <a:t>Cross-border</a:t>
            </a:r>
            <a:r>
              <a:rPr lang="cs-CZ" sz="1200" b="1" i="1" u="none" strike="noStrike" kern="1200" baseline="0" dirty="0">
                <a:solidFill>
                  <a:schemeClr val="tx1"/>
                </a:solidFill>
                <a:latin typeface="+mn-lt"/>
                <a:ea typeface="+mn-ea"/>
                <a:cs typeface="+mn-cs"/>
              </a:rPr>
              <a:t> user support (</a:t>
            </a:r>
            <a:r>
              <a:rPr lang="cs-CZ" sz="1200" b="1" i="1" u="none" strike="noStrike" kern="1200" baseline="0" dirty="0" err="1">
                <a:solidFill>
                  <a:schemeClr val="tx1"/>
                </a:solidFill>
                <a:latin typeface="+mn-lt"/>
                <a:ea typeface="+mn-ea"/>
                <a:cs typeface="+mn-cs"/>
              </a:rPr>
              <a:t>section</a:t>
            </a:r>
            <a:r>
              <a:rPr lang="cs-CZ" sz="1200" b="1" i="1" u="none" strike="noStrike" kern="1200" baseline="0" dirty="0">
                <a:solidFill>
                  <a:schemeClr val="tx1"/>
                </a:solidFill>
                <a:latin typeface="+mn-lt"/>
                <a:ea typeface="+mn-ea"/>
                <a:cs typeface="+mn-cs"/>
              </a:rPr>
              <a:t> M) </a:t>
            </a:r>
            <a:endParaRPr lang="cs-C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Average score M1-M3 (whereby all yes = 100%)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31</a:t>
            </a:fld>
            <a:endParaRPr lang="cs-CZ"/>
          </a:p>
        </p:txBody>
      </p:sp>
    </p:spTree>
    <p:extLst>
      <p:ext uri="{BB962C8B-B14F-4D97-AF65-F5344CB8AC3E}">
        <p14:creationId xmlns:p14="http://schemas.microsoft.com/office/powerpoint/2010/main" val="27749739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a:solidFill>
                  <a:schemeClr val="tx1"/>
                </a:solidFill>
                <a:latin typeface="+mn-lt"/>
                <a:ea typeface="+mn-ea"/>
                <a:cs typeface="+mn-cs"/>
              </a:rPr>
              <a:t>Vzhledem k tomu, že EK podporuje stále více zapojení uživatele do dění vůči veřejné správě, tlačí i na participaci občanů do navrhování služeb a do aktivit zaměřených na zlepšování vývoje a poskytování služeb. Ukazatelé tedy hodnotí transparentnost rozhodnutí o jednotlivých procesech, možnosti zapojení uživatelů do tvorby digitálních služeb apod.</a:t>
            </a:r>
          </a:p>
          <a:p>
            <a:endParaRPr lang="cs-CZ" sz="1200" b="1"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cs-CZ" i="1" u="sng" dirty="0"/>
              <a:t>POZN. pro mě:</a:t>
            </a:r>
          </a:p>
          <a:p>
            <a:r>
              <a:rPr lang="en-US" sz="1200" b="1" i="1" u="none" strike="noStrike" kern="1200" baseline="0" dirty="0">
                <a:solidFill>
                  <a:schemeClr val="tx1"/>
                </a:solidFill>
                <a:latin typeface="+mn-lt"/>
                <a:ea typeface="+mn-ea"/>
                <a:cs typeface="+mn-cs"/>
              </a:rPr>
              <a:t>Transparency of service design (Section N) </a:t>
            </a:r>
            <a:endParaRPr lang="en-US" sz="1200" b="0" i="1" u="none" strike="noStrike" kern="1200" baseline="0" dirty="0">
              <a:solidFill>
                <a:schemeClr val="tx1"/>
              </a:solidFill>
              <a:latin typeface="+mn-lt"/>
              <a:ea typeface="+mn-ea"/>
              <a:cs typeface="+mn-cs"/>
            </a:endParaRPr>
          </a:p>
          <a:p>
            <a:r>
              <a:rPr lang="en-US" sz="1200" b="0" i="1" u="none" strike="noStrike" kern="1200" baseline="0" dirty="0">
                <a:solidFill>
                  <a:schemeClr val="tx1"/>
                </a:solidFill>
                <a:latin typeface="+mn-lt"/>
                <a:ea typeface="+mn-ea"/>
                <a:cs typeface="+mn-cs"/>
              </a:rPr>
              <a:t>Average score of N1-N4 (whereby all yes = 100%) </a:t>
            </a: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32</a:t>
            </a:fld>
            <a:endParaRPr lang="cs-CZ"/>
          </a:p>
        </p:txBody>
      </p:sp>
    </p:spTree>
    <p:extLst>
      <p:ext uri="{BB962C8B-B14F-4D97-AF65-F5344CB8AC3E}">
        <p14:creationId xmlns:p14="http://schemas.microsoft.com/office/powerpoint/2010/main" val="27348588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Přestože se ČR neustále krok po kroku zlepšuje, máme identifikovaná slabá místa a těm se chceme věnovat.</a:t>
            </a:r>
          </a:p>
          <a:p>
            <a:r>
              <a:rPr lang="cs-CZ" sz="1400" dirty="0"/>
              <a:t>Pokud tedy chceme něco zlepšovat, musíme to sledovat a vytvořit vlastní </a:t>
            </a:r>
            <a:r>
              <a:rPr lang="cs-CZ" sz="1400" dirty="0" err="1"/>
              <a:t>KPIs</a:t>
            </a:r>
            <a:r>
              <a:rPr lang="cs-CZ" sz="1400" dirty="0"/>
              <a:t>. </a:t>
            </a:r>
          </a:p>
          <a:p>
            <a:r>
              <a:rPr lang="cs-CZ" sz="1400" dirty="0"/>
              <a:t>Nadmíru důležitá je spolupráce napříč rezorty, úřady i samosprávou tak, abychom se snažili upravit alespoň to, co vcelku snadno lze.</a:t>
            </a:r>
          </a:p>
          <a:p>
            <a:endParaRPr lang="cs-CZ" sz="1400" dirty="0"/>
          </a:p>
          <a:p>
            <a:r>
              <a:rPr lang="cs-CZ" dirty="0"/>
              <a:t>Prezentace bude k dispozici. Předám slovo kolegovi Janu Petrovi, který naváže ….</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33</a:t>
            </a:fld>
            <a:endParaRPr lang="cs-CZ"/>
          </a:p>
        </p:txBody>
      </p:sp>
    </p:spTree>
    <p:extLst>
      <p:ext uri="{BB962C8B-B14F-4D97-AF65-F5344CB8AC3E}">
        <p14:creationId xmlns:p14="http://schemas.microsoft.com/office/powerpoint/2010/main" val="88537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algn="just">
              <a:lnSpc>
                <a:spcPct val="107000"/>
              </a:lnSpc>
              <a:spcAft>
                <a:spcPts val="300"/>
              </a:spcAft>
              <a:buNone/>
            </a:pPr>
            <a:r>
              <a:rPr lang="cs-CZ" sz="1400" b="0" kern="100" dirty="0">
                <a:effectLst/>
                <a:latin typeface="Aptos" panose="020B0004020202020204" pitchFamily="34" charset="0"/>
                <a:ea typeface="Aptos" panose="020B0004020202020204" pitchFamily="34" charset="0"/>
                <a:cs typeface="Times New Roman" panose="02020603050405020304" pitchFamily="18" charset="0"/>
              </a:rPr>
              <a:t>Každoročně se hodnotí 9 oblastí, z čehož 2 oblasti služeb se týkají podnikání, ostatní běžného života občana. Dotazy </a:t>
            </a:r>
            <a:r>
              <a:rPr lang="cs-CZ" sz="1400" dirty="0">
                <a:effectLst/>
                <a:latin typeface="Arial" panose="020B0604020202020204" pitchFamily="34" charset="0"/>
                <a:ea typeface="Times New Roman" panose="02020603050405020304" pitchFamily="18" charset="0"/>
              </a:rPr>
              <a:t>směřují především </a:t>
            </a:r>
            <a:r>
              <a:rPr lang="cs-CZ" sz="1400" dirty="0">
                <a:latin typeface="Arial" panose="020B0604020202020204" pitchFamily="34" charset="0"/>
                <a:ea typeface="Times New Roman" panose="02020603050405020304" pitchFamily="18" charset="0"/>
              </a:rPr>
              <a:t>k</a:t>
            </a:r>
            <a:r>
              <a:rPr lang="cs-CZ" sz="1400" dirty="0">
                <a:effectLst/>
                <a:latin typeface="Arial" panose="020B0604020202020204" pitchFamily="34" charset="0"/>
                <a:ea typeface="Times New Roman" panose="02020603050405020304" pitchFamily="18" charset="0"/>
              </a:rPr>
              <a:t> nalezení správné webové </a:t>
            </a:r>
            <a:r>
              <a:rPr lang="cs-CZ" sz="1400" dirty="0">
                <a:latin typeface="Arial" panose="020B0604020202020204" pitchFamily="34" charset="0"/>
              </a:rPr>
              <a:t>stránky, její přístupnosti (včetně té mobilní), pochopení procesu služby, jestli obsahuje konkrétní informace, zkoumá transakce</a:t>
            </a:r>
            <a:r>
              <a:rPr lang="cs-CZ" sz="1400" dirty="0">
                <a:effectLst/>
                <a:latin typeface="Arial" panose="020B0604020202020204" pitchFamily="34" charset="0"/>
                <a:ea typeface="Times New Roman" panose="02020603050405020304" pitchFamily="18" charset="0"/>
              </a:rPr>
              <a:t>, zda lze vše vyřídit online, zda je podpora pro uživatele a zda je možné dát zpětnou vazbu od uživatele. </a:t>
            </a:r>
            <a:endParaRPr lang="cs-CZ" sz="1400" dirty="0">
              <a:effectLst/>
              <a:latin typeface="Times New Roman" panose="02020603050405020304" pitchFamily="18" charset="0"/>
              <a:ea typeface="Times New Roman" panose="02020603050405020304" pitchFamily="18" charset="0"/>
            </a:endParaRPr>
          </a:p>
          <a:p>
            <a:pPr marL="0" lvl="0" indent="0" algn="just">
              <a:lnSpc>
                <a:spcPct val="107000"/>
              </a:lnSpc>
              <a:spcAft>
                <a:spcPts val="300"/>
              </a:spcAft>
              <a:buFont typeface="Wingdings" panose="05000000000000000000" pitchFamily="2" charset="2"/>
              <a:buNone/>
            </a:pPr>
            <a:endParaRPr lang="cs-CZ" sz="1000" i="1"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300"/>
              </a:spcAft>
              <a:buClrTx/>
              <a:buSzTx/>
              <a:buFont typeface="Wingdings" panose="05000000000000000000" pitchFamily="2" charset="2"/>
              <a:buNone/>
              <a:tabLst/>
              <a:defRPr/>
            </a:pPr>
            <a:r>
              <a:rPr lang="cs-CZ" sz="1000" i="1" kern="100" dirty="0">
                <a:effectLst/>
                <a:latin typeface="Aptos" panose="020B0004020202020204" pitchFamily="34" charset="0"/>
                <a:ea typeface="Aptos" panose="020B0004020202020204" pitchFamily="34" charset="0"/>
                <a:cs typeface="Times New Roman" panose="02020603050405020304" pitchFamily="18" charset="0"/>
              </a:rPr>
              <a:t>Vybrané služby jsou i přeshraniční, zde se vyžaduje i AJ verze – označeno </a:t>
            </a:r>
            <a:r>
              <a:rPr lang="cs-CZ" sz="1000" i="1" dirty="0"/>
              <a:t>(N&amp;CB)</a:t>
            </a:r>
          </a:p>
          <a:p>
            <a:pPr marL="0" lvl="0" indent="0" algn="just">
              <a:lnSpc>
                <a:spcPct val="107000"/>
              </a:lnSpc>
              <a:spcAft>
                <a:spcPts val="300"/>
              </a:spcAft>
              <a:buFont typeface="Wingdings" panose="05000000000000000000" pitchFamily="2" charset="2"/>
              <a:buNone/>
            </a:pPr>
            <a:endParaRPr lang="cs-CZ" sz="1800" i="1" kern="100" dirty="0">
              <a:effectLst/>
              <a:latin typeface="Aptos" panose="020B0004020202020204" pitchFamily="34" charset="0"/>
              <a:ea typeface="Aptos" panose="020B0004020202020204" pitchFamily="34" charset="0"/>
              <a:cs typeface="Times New Roman" panose="02020603050405020304" pitchFamily="18" charset="0"/>
            </a:endParaRPr>
          </a:p>
          <a:p>
            <a:endParaRPr lang="cs-CZ"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4</a:t>
            </a:fld>
            <a:endParaRPr lang="cs-CZ"/>
          </a:p>
        </p:txBody>
      </p:sp>
    </p:spTree>
    <p:extLst>
      <p:ext uri="{BB962C8B-B14F-4D97-AF65-F5344CB8AC3E}">
        <p14:creationId xmlns:p14="http://schemas.microsoft.com/office/powerpoint/2010/main" val="3301682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Ke každé oblasti je zpracován uživatelský scénář, který zahrnuje několik životních situací a rozpadá se do konkrétních služeb. 2 oblasti směřují sice k podnikání, ale služby jsou ekonomické nebo sociální povahy a týkají se daní nebo sociálního zabezpečení. Některé služby jsou v gesci samotných měst a obcí, některé se týkají služeb nemocničních zařízení nebo vysokých škol. Ostatní jdou většinou za některými rezorty a orgány veřejné moci. </a:t>
            </a:r>
          </a:p>
          <a:p>
            <a:endParaRPr lang="cs-CZ" dirty="0"/>
          </a:p>
          <a:p>
            <a:endParaRPr lang="cs-CZ"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cs-CZ"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5</a:t>
            </a:fld>
            <a:endParaRPr lang="cs-CZ"/>
          </a:p>
        </p:txBody>
      </p:sp>
    </p:spTree>
    <p:extLst>
      <p:ext uri="{BB962C8B-B14F-4D97-AF65-F5344CB8AC3E}">
        <p14:creationId xmlns:p14="http://schemas.microsoft.com/office/powerpoint/2010/main" val="1065339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Stručně zkusím popsat např. Oblast Podnikání, část „Zahájení podnikání“, která pod sebou má několik služeb a zasahují do kompetencí MF, MPSV, MPO a zřejmě ČTÚ.</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800" i="1" u="sng" dirty="0"/>
              <a:t>POZN. pro mě:</a:t>
            </a:r>
          </a:p>
          <a:p>
            <a:r>
              <a:rPr lang="cs-CZ" sz="800" i="1" dirty="0"/>
              <a:t>UŽIVATELSKÝ SCÉNÁŘ:  Karel, 45 let, si naplánoval rozjet svoji vlastní restauraci v centru svého oblíbeného města. Našel na internetu potřebné informace, které mu pomohly připravit aktuální nastavení jeho podnikání, a zajistil si online potřebné administrativní náležitosti. Při zahájení podnikání v oblasti gastronomie je třeba mít solidní podnikatelský plán. Navíc Karel zjistil, že jeho cateringové podnikání musí splňovat požadavky nařízení k ochraně životního prostředí týkající se možného hluku a nakládání s odpadem. Žádost o toto povolení je snadno dostupná prostřednictvím webu místního úřadu. Karel rozjíždí firmu jako živnostník (jediný majitel). Díky velmi úspěšné zahajovací akci, která byla součástí jeho obchodní strategie, se mu podařilo splnit jeho obchodní plán, má stále hodně hostů. Brzy si uvědomil, že potřebuje pomocné síly, aby zajistil bezproblémovou obsluhu jeho hostů a zaměstnal kuchaře a číšníka. Informace a nezbytné povinnosti týkající se daní a zaměstnávání lidí jsou dostupné online, což ušetří majiteli této rušné restaurace drahocenný čas. Po prvním velmi úspěšném roce Karel zvažuje otevření nové restaurace v jeho oblíbené prázdninové destinaci. Online dostupnost informací a služeb týkajících se registrace jeho restaurace v zahraničí mu pomohla jednoduše překonat všechny překážky jako ověření, cestování i jazykovou odlišnost. </a:t>
            </a:r>
          </a:p>
          <a:p>
            <a:r>
              <a:rPr lang="cs-CZ" sz="800" i="1" dirty="0"/>
              <a:t>Další rozvoj podniku směřuje do zahraničí a pověřuje a vysílá tam jednoho pracovníka, aby tam pracoval. Vyžádá si dokument PD A1, aby doložil, že jeho zaměstnanec platil sociální odvody v jeho zemi. Carl se rozhodne v jedné ze svých restaurací spustit pilotní projekt, v němž klienti do jeho aplikace zasílají své stravovací preference, aby mohl přizpůsobit pokrmy přesně jejich přáním Jedná se o úspěšný obchodní model a on se rozhodne aplikaci otevřít i pro další restaurace. Registruje svou společnost jako poskytovatele služeb zprostředkování dat a organizaci pro datový altruismus, protože ostatní restaurace využívají jeho platformu k ukládání dat svých návštěvníků.</a:t>
            </a:r>
          </a:p>
          <a:p>
            <a:endParaRPr lang="cs-CZ" sz="1000"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6</a:t>
            </a:fld>
            <a:endParaRPr lang="cs-CZ"/>
          </a:p>
        </p:txBody>
      </p:sp>
    </p:spTree>
    <p:extLst>
      <p:ext uri="{BB962C8B-B14F-4D97-AF65-F5344CB8AC3E}">
        <p14:creationId xmlns:p14="http://schemas.microsoft.com/office/powerpoint/2010/main" val="294472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Další částí oblasti Podnikání jsou „Pravidelné obchodní operace“, které se vztahují nejvíce ke službám MF, MPSV a MPO.</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a:t>
            </a:r>
            <a:r>
              <a:rPr lang="cs-CZ" sz="1000" i="1" dirty="0" err="1"/>
              <a:t>Margo</a:t>
            </a:r>
            <a:r>
              <a:rPr lang="cs-CZ" sz="1000" i="1" dirty="0"/>
              <a:t>, 51letá žena, provozuje svoji firmu v dopravě zboží pro domácnost. Je jediným vlastníkem a má 4 zaměstnance. Pro chod firmy je povinna vést přehledné účetnictví a administrativu. Podává přiznání k dani z příjmu, odvádí státu DPH a zveřejňuje finanční uzávěrku v obchodním rejstříku. Také musí předkládat údaje o firmě statistickému úřadu. Protože má zaměstnance je také povinna platit odvody na sociální pojištění. Navíc se musí starat o smlouvy se zaměstnanci a aktualizovat nařízení a pokyny pro zaměstnance a musí sledovat, aby splňovala pracovní podmínky zaměstnanců (jako např. maximální doba, kdy může řidič řídit). Po dvou měsících jeden zaměstnanec onemocní. </a:t>
            </a:r>
            <a:r>
              <a:rPr lang="cs-CZ" sz="1000" i="1" dirty="0" err="1"/>
              <a:t>Margo</a:t>
            </a:r>
            <a:r>
              <a:rPr lang="cs-CZ" sz="1000" i="1" dirty="0"/>
              <a:t> nahlásí neschopnost příslušným úřadům a požádá stát o kompenzaci za nemocného zaměstnance (např. finanční kompenzaci, daňové zvýhodnění).  </a:t>
            </a:r>
          </a:p>
          <a:p>
            <a:r>
              <a:rPr lang="cs-CZ" sz="1000" i="1" dirty="0"/>
              <a:t>Po více než 10 letech úspěšného provozování přepravní firmy by </a:t>
            </a:r>
            <a:r>
              <a:rPr lang="cs-CZ" sz="1000" i="1" dirty="0" err="1"/>
              <a:t>Margo</a:t>
            </a:r>
            <a:r>
              <a:rPr lang="cs-CZ" sz="1000" i="1" dirty="0"/>
              <a:t> chtěla založit firmu v jiném státě EU, aby mohla přepravovat zboží pro domácnost i přes hranice a aby zajistila lepší logistiku a přeshraniční služby klientům. Začne tedy sbírat informace ohledně toho, jak založit firmu v cizině, jaké požadavky jiné země musí splnit, jaké je jinde obchodní prostředí a jaké možnosti mají zahraniční firmy. Po shromáždění dostatečných informací se </a:t>
            </a:r>
            <a:r>
              <a:rPr lang="cs-CZ" sz="1000" i="1" dirty="0" err="1"/>
              <a:t>Margo</a:t>
            </a:r>
            <a:r>
              <a:rPr lang="cs-CZ" sz="1000" i="1" dirty="0"/>
              <a:t> rozhodne využít tu možnost a založit firmu v zahraničí. Zaregistruje novou firmu u příslušných organizací.</a:t>
            </a:r>
          </a:p>
          <a:p>
            <a:r>
              <a:rPr lang="cs-CZ" sz="1000" i="1" dirty="0"/>
              <a:t>Po několika letech úspěšného podnikání ve své zemi i v zahraničí se rozhodne skončit s prací a věnovat se více rodině. Po konzultaci se svými zaměstnanci se rozhodne ukončit podnikání, což může snadno zaregistrovat online.</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7</a:t>
            </a:fld>
            <a:endParaRPr lang="cs-CZ"/>
          </a:p>
        </p:txBody>
      </p:sp>
    </p:spTree>
    <p:extLst>
      <p:ext uri="{BB962C8B-B14F-4D97-AF65-F5344CB8AC3E}">
        <p14:creationId xmlns:p14="http://schemas.microsoft.com/office/powerpoint/2010/main" val="919905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Oblast kariéra pokrývá služby k řešení životních situací v případě nezaměstnanosti a hledání práce a odchodu do důchodu. Dá se říci, že většina služeb jde za MPSV a ÚP.</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800" i="1" u="sng" dirty="0"/>
              <a:t>POZN. pro mě:</a:t>
            </a:r>
          </a:p>
          <a:p>
            <a:r>
              <a:rPr lang="cs-CZ" sz="800" i="1" dirty="0"/>
              <a:t>UŽIVATELSKÝ SCÉNÁŘ: Marek, 29 let, přišel o práci účetního, protože firma, pro kterou pracoval, musela propustit několik zaměstnanců kvůli ekonomické krizi. Marek se rozhodne co nejrychleji se vrátit do pracovního procesu. Nejprve se sám zaregistruje na úřadu práce a požádá o příspěvek v nezaměstnanosti. Zajímá ho, na jakou výši podpory má nárok a po jakou dobu, a vyhledá si tyto informace ve svém osobním spisu. Marek je živitelem rodiny, kterou kromě něj tvoří manželka a dva malí synové. Péče o pravidelné náklady na bydlení, živobytí a vzdělání dětí je pro něj velkou zátěží (která má vliv i na jeho fyzickou a psychickou pohodu), ale zjišťuje, že existuje několik možností, jak získat pomoc a podporu od státu a také jak si zajistit další dávky v době nezaměstnanosti. Snadno pochopí, jaké dokumenty jsou při žádosti o tyto dodatečné dávky a příspěvky vyžadovány.</a:t>
            </a:r>
          </a:p>
          <a:p>
            <a:r>
              <a:rPr lang="cs-CZ" sz="800" i="1" dirty="0"/>
              <a:t>Marek se snaží vrátit se do práce, co nejdřív to jde, a hned zjistí informace o situaci na trhu práce a pracovních nabídkách. Aby zvýšil šanci na úspěch, vyhledá asistenci úředníka. Vzhledem k tomu, že Marek bydlí kousek od hranic, uvítal by i možnost pracovat v zahraničí a hledá tedy i služby související s hledáním práce a situací na pracovním trhu v sousední zemi. Při oslavě 30. narozenin se svými novými kolegy je velmi spokojený s informacemi, službami a podporou od veřejných organizací, které mu pomohly žádat o relevantní příspěvky a podpory pro jeho rodinu v době jeho nezaměstnanosti a zároveň mu poskytly možnost najít práci v relativně krátkém čase. O několik týdnů později, jeho matka dosáhne požadovaného věku pro pobírání důchodu. To ho přiměje zajímat se o svou vlastní budoucí situaci, pro kterou si může najít personalizované informace na internetu. Poté, co byl sám v kontaktu s úřady, rozhodne se matce pomoci se žádostí o důchod.</a:t>
            </a:r>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8</a:t>
            </a:fld>
            <a:endParaRPr lang="cs-CZ"/>
          </a:p>
        </p:txBody>
      </p:sp>
    </p:spTree>
    <p:extLst>
      <p:ext uri="{BB962C8B-B14F-4D97-AF65-F5344CB8AC3E}">
        <p14:creationId xmlns:p14="http://schemas.microsoft.com/office/powerpoint/2010/main" val="2866270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400" dirty="0"/>
              <a:t>Oblasti rodina pokrývá běžné životní situace od narození dítěte, přes finanční podporu v rodičovství, svatbu, rozvod, rodný list, pas a ohlášení úmrtí. Některé z těchto služeb jsou vyřizovány v rámci samosprávy, některé v rámci JENDY (MPSV).</a:t>
            </a:r>
          </a:p>
          <a:p>
            <a:endParaRPr lang="cs-CZ" dirty="0"/>
          </a:p>
          <a:p>
            <a:pPr marL="0" marR="0" lvl="0" indent="0" algn="l" defTabSz="914400" rtl="0" eaLnBrk="1" fontAlgn="auto" latinLnBrk="0" hangingPunct="1">
              <a:lnSpc>
                <a:spcPct val="100000"/>
              </a:lnSpc>
              <a:spcBef>
                <a:spcPts val="0"/>
              </a:spcBef>
              <a:spcAft>
                <a:spcPts val="0"/>
              </a:spcAft>
              <a:buClrTx/>
              <a:buSzTx/>
              <a:buFontTx/>
              <a:buNone/>
              <a:tabLst/>
              <a:defRPr/>
            </a:pPr>
            <a:r>
              <a:rPr lang="cs-CZ" sz="1000" i="1" u="sng" dirty="0"/>
              <a:t>POZN. pro mě:</a:t>
            </a:r>
          </a:p>
          <a:p>
            <a:r>
              <a:rPr lang="cs-CZ" sz="1000" i="1" dirty="0"/>
              <a:t>UŽIVATELSKÝ SCÉNÁŘ: Fiona (34 let) je na vrcholu blaha. Právě zjistila, že je těhotná! Poté, co své rodině a přátelům sdělila dobrou zprávu, začíná přemýšlet nad praktickou stránkou těhotenství. Neví například jak vysoký je mateřský, rodičovský příspěvek a zda je mateřská dovolená placená nebo neplacená.</a:t>
            </a:r>
          </a:p>
          <a:p>
            <a:r>
              <a:rPr lang="cs-CZ" sz="1000" i="1" dirty="0"/>
              <a:t>O sedm měsíců později se jí narodí zdravý chlapeček, kterému se svým partnerem Petrem dají jméno Steven. Po dni zotavování v porodnici si nesou Stevena domů. Zatímco miminko doma odpočívá v postýlce, Fiona zkoumá výši přídavku na dítě a podává žádost. Fiona a Peter nejsou manželé a Petrovi zatím při narození malého Stevena nebylo uznáno otcovství. Zažádá tedy o přiznání otcovství. Po nejšťastnějším roce jejich života Peter požádá Fionu o ruku a ona souhlasí se sňatkem. Stanoví si datum svatby na červen a začnou plánovat líbánky. Při plánování svatební cesty do Severní Ameriky, zjistí, že ztratili rodný list svého dítěte. Požádají o vydání nového rodného listu, aby následně mohli zažádat o pas pro malého. Fiona zjistí, že jejímu pasu končí platnost a zažádá o nový pas. Během jejich líbánek dojde k smutné události. Dozvědí se, že Peterův otec zemřel. Po návratu domů začnou zařizovat pohřeb a nezbytné administrativní procesy kolem úmrtí.</a:t>
            </a:r>
          </a:p>
          <a:p>
            <a:endParaRPr lang="cs-CZ" sz="1000" i="1" dirty="0"/>
          </a:p>
        </p:txBody>
      </p:sp>
      <p:sp>
        <p:nvSpPr>
          <p:cNvPr id="4" name="Zástupný symbol pro číslo snímku 3"/>
          <p:cNvSpPr>
            <a:spLocks noGrp="1"/>
          </p:cNvSpPr>
          <p:nvPr>
            <p:ph type="sldNum" sz="quarter" idx="5"/>
          </p:nvPr>
        </p:nvSpPr>
        <p:spPr/>
        <p:txBody>
          <a:bodyPr/>
          <a:lstStyle/>
          <a:p>
            <a:fld id="{D69DB2EE-EFF3-4C8A-8E82-EB04548879DB}" type="slidenum">
              <a:rPr lang="cs-CZ" smtClean="0"/>
              <a:t>9</a:t>
            </a:fld>
            <a:endParaRPr lang="cs-CZ"/>
          </a:p>
        </p:txBody>
      </p:sp>
    </p:spTree>
    <p:extLst>
      <p:ext uri="{BB962C8B-B14F-4D97-AF65-F5344CB8AC3E}">
        <p14:creationId xmlns:p14="http://schemas.microsoft.com/office/powerpoint/2010/main" val="3445369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5D79C8-783C-2246-60B9-2551BD822F1E}"/>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2856A4ED-CB56-9CC8-76CE-F73D91DD20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73B5981F-F68F-7827-04C3-DA90F9D9C98A}"/>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8F0C526B-2A7C-FACA-76BC-A446F8B4BC64}"/>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E3292C70-0BC8-A5FD-3067-A101207D3122}"/>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42529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C077C3-6780-BEDB-E648-07C7594E4C11}"/>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A7AB425E-5754-DC0A-AEAD-B631317C33E8}"/>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27D3313B-B8EB-13F4-7CFA-4119AEBA5275}"/>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700B2F98-8C49-B959-C24F-F6FD9B5B5D57}"/>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30EF78BF-CF15-1378-76EC-BE36B992FE24}"/>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226656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0AB401E-D521-919B-A051-E3ECB50CDB4A}"/>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A1EB66ED-5D04-E93D-09CD-E25852FF1525}"/>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31A81D66-163E-4AFD-31DC-3EDBFDE4E8E1}"/>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FAF9226B-99C1-32DC-758A-7A3567DB5F66}"/>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3D542D01-7A42-390D-24FE-18BD485CF4EE}"/>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3609143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D0FD66D-1F4C-56CB-3C3B-FE14B40976F2}"/>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D5317134-4A70-6ACD-8081-A46877DEDBE7}"/>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311E22D-92FF-8105-6082-68EFB517FD1A}"/>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7DCAC8B8-B82E-26F3-3632-69C85E33F935}"/>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BBF90F56-6FF1-81F1-E3EE-445360B55329}"/>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1943766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E226F0E-5110-A069-F96C-3050ED29BAEF}"/>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9B8F93A9-540C-3DA3-B61C-ED7FAE1AE73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28C07CE1-AC09-7B96-BEE3-5664627BADB5}"/>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03F14AAE-1C69-7E73-5D2F-39B5FE187EE4}"/>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6D1647BA-0FC1-836D-79BF-1BE9F22DC846}"/>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4046418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D4BB95F-62A4-C135-0C82-44604C6471C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C3FC49C-D772-A988-8A3B-457B4C74F85A}"/>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6DE1B8B1-2868-861A-13F6-C1098D21E691}"/>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3FA7B4D6-4121-CF4E-356B-4CA48F5A57D3}"/>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6" name="Zástupný symbol pro zápatí 5">
            <a:extLst>
              <a:ext uri="{FF2B5EF4-FFF2-40B4-BE49-F238E27FC236}">
                <a16:creationId xmlns:a16="http://schemas.microsoft.com/office/drawing/2014/main" id="{A3DA6D05-3659-7CB9-22BC-209FD9D7ACDE}"/>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8749C56F-C20C-B043-31B9-6B12B00F85F1}"/>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3733495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E4E0BD2-C9EB-3F37-EA9E-74E3AD798D86}"/>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8B0D0623-C531-182B-B1A2-02840B7380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08A8105C-D7A1-0DFF-317B-20C5254398EF}"/>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4C00629D-B49C-98E9-81C0-F1D76D8F51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5F6C9F28-8D7E-5BA6-DA3A-C83C213E0B12}"/>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ECB7CB6E-D9EE-1558-6CDE-533202D9BE69}"/>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8" name="Zástupný symbol pro zápatí 7">
            <a:extLst>
              <a:ext uri="{FF2B5EF4-FFF2-40B4-BE49-F238E27FC236}">
                <a16:creationId xmlns:a16="http://schemas.microsoft.com/office/drawing/2014/main" id="{4E70278C-9EFB-E6A2-4971-4A22111DB9DC}"/>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C539629D-B200-1278-D8D1-E7B343BFEE67}"/>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237429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7F9A5F3-B9C6-AE1D-D540-EC67C2ED787F}"/>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45F5B015-C389-E478-4959-D5B288C833AA}"/>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4" name="Zástupný symbol pro zápatí 3">
            <a:extLst>
              <a:ext uri="{FF2B5EF4-FFF2-40B4-BE49-F238E27FC236}">
                <a16:creationId xmlns:a16="http://schemas.microsoft.com/office/drawing/2014/main" id="{9306302E-1B73-9C17-08C7-D9890E9785A8}"/>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4E657B46-3293-A328-3391-B42E44F45551}"/>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215067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9DBDC326-2A1A-D69B-1872-E521BEBE0814}"/>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3" name="Zástupný symbol pro zápatí 2">
            <a:extLst>
              <a:ext uri="{FF2B5EF4-FFF2-40B4-BE49-F238E27FC236}">
                <a16:creationId xmlns:a16="http://schemas.microsoft.com/office/drawing/2014/main" id="{90861A9D-611D-B07B-1E8B-64D19C3C6670}"/>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B01846D1-A020-3EEB-5AAD-434EB2AC4EF7}"/>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3228097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9F6191-3307-9646-F114-B29DB3E84666}"/>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49E0642-16D3-D315-FD83-60F3E22EEF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44D5AD1F-A40B-5FAA-D874-89037220F9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E70D00C9-645F-76F2-32A6-7CB0983931E3}"/>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6" name="Zástupný symbol pro zápatí 5">
            <a:extLst>
              <a:ext uri="{FF2B5EF4-FFF2-40B4-BE49-F238E27FC236}">
                <a16:creationId xmlns:a16="http://schemas.microsoft.com/office/drawing/2014/main" id="{373C67CC-7E4D-0AFD-62CE-F111A68D526F}"/>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AA3DFDFC-A938-B1BC-587A-AABCC836CB06}"/>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379183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A8B799F-F315-838E-03A9-6A36C2C0BB23}"/>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BE02F5E3-DDD7-CEFF-C067-19639B1E63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D01C7404-DA7D-C05A-29E9-F805572279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3C249D35-8B18-98FA-9AC5-5F65274AF9D7}"/>
              </a:ext>
            </a:extLst>
          </p:cNvPr>
          <p:cNvSpPr>
            <a:spLocks noGrp="1"/>
          </p:cNvSpPr>
          <p:nvPr>
            <p:ph type="dt" sz="half" idx="10"/>
          </p:nvPr>
        </p:nvSpPr>
        <p:spPr/>
        <p:txBody>
          <a:bodyPr/>
          <a:lstStyle/>
          <a:p>
            <a:fld id="{E40E3DBE-6DD2-49CE-9AF9-5799CD4D73C5}" type="datetimeFigureOut">
              <a:rPr lang="cs-CZ" smtClean="0"/>
              <a:t>29.09.2025</a:t>
            </a:fld>
            <a:endParaRPr lang="cs-CZ"/>
          </a:p>
        </p:txBody>
      </p:sp>
      <p:sp>
        <p:nvSpPr>
          <p:cNvPr id="6" name="Zástupný symbol pro zápatí 5">
            <a:extLst>
              <a:ext uri="{FF2B5EF4-FFF2-40B4-BE49-F238E27FC236}">
                <a16:creationId xmlns:a16="http://schemas.microsoft.com/office/drawing/2014/main" id="{373EB024-40C7-3BC2-2317-F326D8F67755}"/>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64C598A9-D04B-F93E-11ED-7977AAD19B6E}"/>
              </a:ext>
            </a:extLst>
          </p:cNvPr>
          <p:cNvSpPr>
            <a:spLocks noGrp="1"/>
          </p:cNvSpPr>
          <p:nvPr>
            <p:ph type="sldNum" sz="quarter" idx="12"/>
          </p:nvPr>
        </p:nvSpPr>
        <p:spPr/>
        <p:txBody>
          <a:bodyPr/>
          <a:lstStyle/>
          <a:p>
            <a:fld id="{59FD977C-7354-4F9E-815D-723BA4C04277}" type="slidenum">
              <a:rPr lang="cs-CZ" smtClean="0"/>
              <a:t>‹#›</a:t>
            </a:fld>
            <a:endParaRPr lang="cs-CZ"/>
          </a:p>
        </p:txBody>
      </p:sp>
    </p:spTree>
    <p:extLst>
      <p:ext uri="{BB962C8B-B14F-4D97-AF65-F5344CB8AC3E}">
        <p14:creationId xmlns:p14="http://schemas.microsoft.com/office/powerpoint/2010/main" val="415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D96C72EE-BD48-4786-B0FF-EC1A0A0844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C8356E26-D507-38DF-4EC5-470637A164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7D94518-4B17-BA11-EE24-43450C828E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40E3DBE-6DD2-49CE-9AF9-5799CD4D73C5}" type="datetimeFigureOut">
              <a:rPr lang="cs-CZ" smtClean="0"/>
              <a:t>29.09.2025</a:t>
            </a:fld>
            <a:endParaRPr lang="cs-CZ"/>
          </a:p>
        </p:txBody>
      </p:sp>
      <p:sp>
        <p:nvSpPr>
          <p:cNvPr id="5" name="Zástupný symbol pro zápatí 4">
            <a:extLst>
              <a:ext uri="{FF2B5EF4-FFF2-40B4-BE49-F238E27FC236}">
                <a16:creationId xmlns:a16="http://schemas.microsoft.com/office/drawing/2014/main" id="{AF6E9D2F-6DD8-90B5-BE5A-D2FF9D74A6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cs-CZ"/>
          </a:p>
        </p:txBody>
      </p:sp>
      <p:sp>
        <p:nvSpPr>
          <p:cNvPr id="6" name="Zástupný symbol pro číslo snímku 5">
            <a:extLst>
              <a:ext uri="{FF2B5EF4-FFF2-40B4-BE49-F238E27FC236}">
                <a16:creationId xmlns:a16="http://schemas.microsoft.com/office/drawing/2014/main" id="{F7A2C98F-8DB1-9062-B52A-48C252166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9FD977C-7354-4F9E-815D-723BA4C04277}" type="slidenum">
              <a:rPr lang="cs-CZ" smtClean="0"/>
              <a:t>‹#›</a:t>
            </a:fld>
            <a:endParaRPr lang="cs-CZ"/>
          </a:p>
        </p:txBody>
      </p:sp>
    </p:spTree>
    <p:extLst>
      <p:ext uri="{BB962C8B-B14F-4D97-AF65-F5344CB8AC3E}">
        <p14:creationId xmlns:p14="http://schemas.microsoft.com/office/powerpoint/2010/main" val="2846531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A15A539-FD4A-AFF7-641F-719A55A29B73}"/>
              </a:ext>
            </a:extLst>
          </p:cNvPr>
          <p:cNvSpPr>
            <a:spLocks noGrp="1"/>
          </p:cNvSpPr>
          <p:nvPr>
            <p:ph type="title"/>
          </p:nvPr>
        </p:nvSpPr>
        <p:spPr>
          <a:xfrm>
            <a:off x="838200" y="365126"/>
            <a:ext cx="10515600" cy="1179700"/>
          </a:xfrm>
        </p:spPr>
        <p:txBody>
          <a:bodyPr/>
          <a:lstStyle/>
          <a:p>
            <a:r>
              <a:rPr lang="cs-CZ" dirty="0">
                <a:solidFill>
                  <a:schemeClr val="accent6">
                    <a:lumMod val="75000"/>
                  </a:schemeClr>
                </a:solidFill>
              </a:rPr>
              <a:t>Základní sdělení</a:t>
            </a:r>
          </a:p>
        </p:txBody>
      </p:sp>
      <p:sp>
        <p:nvSpPr>
          <p:cNvPr id="3" name="Zástupný obsah 2">
            <a:extLst>
              <a:ext uri="{FF2B5EF4-FFF2-40B4-BE49-F238E27FC236}">
                <a16:creationId xmlns:a16="http://schemas.microsoft.com/office/drawing/2014/main" id="{936F042E-8455-4802-3DE9-055ED99FC424}"/>
              </a:ext>
            </a:extLst>
          </p:cNvPr>
          <p:cNvSpPr>
            <a:spLocks noGrp="1"/>
          </p:cNvSpPr>
          <p:nvPr>
            <p:ph idx="1"/>
          </p:nvPr>
        </p:nvSpPr>
        <p:spPr>
          <a:xfrm>
            <a:off x="838200" y="1806081"/>
            <a:ext cx="10515600" cy="4370881"/>
          </a:xfrm>
        </p:spPr>
        <p:txBody>
          <a:bodyPr>
            <a:normAutofit/>
          </a:bodyPr>
          <a:lstStyle/>
          <a:p>
            <a:r>
              <a:rPr lang="cs-CZ" sz="2000" b="1" dirty="0">
                <a:solidFill>
                  <a:schemeClr val="accent6">
                    <a:lumMod val="75000"/>
                  </a:schemeClr>
                </a:solidFill>
                <a:cs typeface="Arial" panose="020B0604020202020204" pitchFamily="34" charset="0"/>
              </a:rPr>
              <a:t>Evropský program digitální dekáda</a:t>
            </a:r>
            <a:r>
              <a:rPr lang="cs-CZ" sz="2000" dirty="0">
                <a:solidFill>
                  <a:schemeClr val="accent6">
                    <a:lumMod val="75000"/>
                  </a:schemeClr>
                </a:solidFill>
                <a:cs typeface="Arial" panose="020B0604020202020204" pitchFamily="34" charset="0"/>
              </a:rPr>
              <a:t>  - </a:t>
            </a:r>
            <a:r>
              <a:rPr lang="cs-CZ" sz="2000" dirty="0">
                <a:cs typeface="Arial" panose="020B0604020202020204" pitchFamily="34" charset="0"/>
              </a:rPr>
              <a:t>každoroční propracované hodnocení eGovernment benchmark – výstup DESI – obsahuje jasná </a:t>
            </a:r>
            <a:r>
              <a:rPr lang="cs-CZ" sz="2000" dirty="0" err="1">
                <a:cs typeface="Arial" panose="020B0604020202020204" pitchFamily="34" charset="0"/>
              </a:rPr>
              <a:t>KPIs</a:t>
            </a:r>
            <a:endParaRPr lang="cs-CZ" sz="2000" dirty="0">
              <a:cs typeface="Arial" panose="020B0604020202020204" pitchFamily="34" charset="0"/>
            </a:endParaRPr>
          </a:p>
          <a:p>
            <a:r>
              <a:rPr lang="cs-CZ" sz="2000" b="1" dirty="0">
                <a:solidFill>
                  <a:schemeClr val="accent6">
                    <a:lumMod val="75000"/>
                  </a:schemeClr>
                </a:solidFill>
                <a:cs typeface="Arial" panose="020B0604020202020204" pitchFamily="34" charset="0"/>
              </a:rPr>
              <a:t>Proces vyhodnocování a sledování</a:t>
            </a:r>
          </a:p>
          <a:p>
            <a:pPr lvl="1"/>
            <a:r>
              <a:rPr lang="cs-CZ" sz="2000" dirty="0" err="1">
                <a:cs typeface="Arial" panose="020B0604020202020204" pitchFamily="34" charset="0"/>
              </a:rPr>
              <a:t>Capgemini</a:t>
            </a:r>
            <a:r>
              <a:rPr lang="cs-CZ" sz="2000" dirty="0">
                <a:cs typeface="Arial" panose="020B0604020202020204" pitchFamily="34" charset="0"/>
              </a:rPr>
              <a:t> pro EK, </a:t>
            </a:r>
            <a:r>
              <a:rPr lang="cs-CZ" sz="2000" dirty="0" err="1">
                <a:cs typeface="Arial" panose="020B0604020202020204" pitchFamily="34" charset="0"/>
              </a:rPr>
              <a:t>Mystery</a:t>
            </a:r>
            <a:r>
              <a:rPr lang="cs-CZ" sz="2000" dirty="0">
                <a:cs typeface="Arial" panose="020B0604020202020204" pitchFamily="34" charset="0"/>
              </a:rPr>
              <a:t> </a:t>
            </a:r>
            <a:r>
              <a:rPr lang="cs-CZ" sz="2000" dirty="0" err="1">
                <a:cs typeface="Arial" panose="020B0604020202020204" pitchFamily="34" charset="0"/>
              </a:rPr>
              <a:t>Shopper</a:t>
            </a:r>
            <a:r>
              <a:rPr lang="cs-CZ" sz="2000" dirty="0">
                <a:cs typeface="Arial" panose="020B0604020202020204" pitchFamily="34" charset="0"/>
              </a:rPr>
              <a:t>, validace zástupci členských států (DIA) </a:t>
            </a:r>
          </a:p>
          <a:p>
            <a:r>
              <a:rPr lang="cs-CZ" sz="2000" b="1" dirty="0">
                <a:solidFill>
                  <a:schemeClr val="accent6">
                    <a:lumMod val="75000"/>
                  </a:schemeClr>
                </a:solidFill>
                <a:cs typeface="Arial" panose="020B0604020202020204" pitchFamily="34" charset="0"/>
              </a:rPr>
              <a:t>Životní události</a:t>
            </a:r>
          </a:p>
          <a:p>
            <a:pPr lvl="1"/>
            <a:r>
              <a:rPr lang="cs-CZ" sz="2000" dirty="0">
                <a:cs typeface="Arial" panose="020B0604020202020204" pitchFamily="34" charset="0"/>
              </a:rPr>
              <a:t>9 oblastí, jednotlivé oblasti v kompetenci více OVM nebo v gesci samosprávy </a:t>
            </a:r>
          </a:p>
          <a:p>
            <a:r>
              <a:rPr lang="cs-CZ" sz="2000" b="1" dirty="0">
                <a:solidFill>
                  <a:schemeClr val="accent6">
                    <a:lumMod val="75000"/>
                  </a:schemeClr>
                </a:solidFill>
                <a:cs typeface="Arial" panose="020B0604020202020204" pitchFamily="34" charset="0"/>
              </a:rPr>
              <a:t>Parametry</a:t>
            </a:r>
          </a:p>
          <a:p>
            <a:pPr lvl="1"/>
            <a:r>
              <a:rPr lang="cs-CZ" sz="2000" dirty="0">
                <a:cs typeface="Arial" panose="020B0604020202020204" pitchFamily="34" charset="0"/>
              </a:rPr>
              <a:t>Online informace, online dostupnost transakční služby, transparentnost, interoperabilita, uživatelská podpora, přístupnost, bezpečnost …</a:t>
            </a:r>
          </a:p>
          <a:p>
            <a:pPr marL="0" indent="0" algn="ctr">
              <a:buNone/>
            </a:pPr>
            <a:endParaRPr lang="cs-CZ" sz="2000" b="1" dirty="0">
              <a:solidFill>
                <a:schemeClr val="accent6">
                  <a:lumMod val="75000"/>
                </a:schemeClr>
              </a:solidFill>
              <a:cs typeface="Arial" panose="020B0604020202020204" pitchFamily="34" charset="0"/>
            </a:endParaRPr>
          </a:p>
          <a:p>
            <a:pPr marL="720000" indent="-720000">
              <a:buFont typeface="Wingdings" panose="05000000000000000000" pitchFamily="2" charset="2"/>
              <a:buChar char="Ø"/>
            </a:pPr>
            <a:r>
              <a:rPr lang="cs-CZ" b="1" dirty="0">
                <a:solidFill>
                  <a:schemeClr val="accent6">
                    <a:lumMod val="75000"/>
                  </a:schemeClr>
                </a:solidFill>
                <a:cs typeface="Arial" panose="020B0604020202020204" pitchFamily="34" charset="0"/>
              </a:rPr>
              <a:t>Chceme-li něco zlepšovat, je potřeba to </a:t>
            </a:r>
            <a:r>
              <a:rPr lang="cs-CZ" b="1">
                <a:solidFill>
                  <a:schemeClr val="accent6">
                    <a:lumMod val="75000"/>
                  </a:schemeClr>
                </a:solidFill>
                <a:cs typeface="Arial" panose="020B0604020202020204" pitchFamily="34" charset="0"/>
              </a:rPr>
              <a:t>měřit </a:t>
            </a:r>
            <a:endParaRPr lang="cs-CZ" b="1" dirty="0">
              <a:solidFill>
                <a:schemeClr val="accent6">
                  <a:lumMod val="75000"/>
                </a:schemeClr>
              </a:solidFill>
              <a:cs typeface="Arial" panose="020B0604020202020204" pitchFamily="34" charset="0"/>
            </a:endParaRPr>
          </a:p>
          <a:p>
            <a:pPr marL="457200" lvl="1" indent="0">
              <a:buNone/>
            </a:pPr>
            <a:endParaRPr lang="cs-CZ" dirty="0"/>
          </a:p>
          <a:p>
            <a:endParaRPr lang="cs-CZ" dirty="0"/>
          </a:p>
        </p:txBody>
      </p:sp>
    </p:spTree>
    <p:extLst>
      <p:ext uri="{BB962C8B-B14F-4D97-AF65-F5344CB8AC3E}">
        <p14:creationId xmlns:p14="http://schemas.microsoft.com/office/powerpoint/2010/main" val="2359323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1AF545B-F311-8834-09EA-AC2DA6BFC7FA}"/>
              </a:ext>
            </a:extLst>
          </p:cNvPr>
          <p:cNvSpPr>
            <a:spLocks noGrp="1"/>
          </p:cNvSpPr>
          <p:nvPr>
            <p:ph type="title"/>
          </p:nvPr>
        </p:nvSpPr>
        <p:spPr/>
        <p:txBody>
          <a:bodyPr/>
          <a:lstStyle/>
          <a:p>
            <a:r>
              <a:rPr lang="cs-CZ" dirty="0">
                <a:solidFill>
                  <a:schemeClr val="accent6">
                    <a:lumMod val="75000"/>
                  </a:schemeClr>
                </a:solidFill>
              </a:rPr>
              <a:t>ŽS studium (VŠ) </a:t>
            </a:r>
          </a:p>
        </p:txBody>
      </p:sp>
      <p:sp>
        <p:nvSpPr>
          <p:cNvPr id="3" name="Zástupný obsah 2">
            <a:extLst>
              <a:ext uri="{FF2B5EF4-FFF2-40B4-BE49-F238E27FC236}">
                <a16:creationId xmlns:a16="http://schemas.microsoft.com/office/drawing/2014/main" id="{D5170F78-BA3E-96A2-7B61-A131CC82102E}"/>
              </a:ext>
            </a:extLst>
          </p:cNvPr>
          <p:cNvSpPr>
            <a:spLocks noGrp="1"/>
          </p:cNvSpPr>
          <p:nvPr>
            <p:ph idx="1"/>
          </p:nvPr>
        </p:nvSpPr>
        <p:spPr>
          <a:xfrm>
            <a:off x="838200" y="1825627"/>
            <a:ext cx="8361784" cy="2163210"/>
          </a:xfrm>
        </p:spPr>
        <p:txBody>
          <a:bodyPr>
            <a:normAutofit fontScale="85000" lnSpcReduction="20000"/>
          </a:bodyPr>
          <a:lstStyle/>
          <a:p>
            <a:pPr>
              <a:lnSpc>
                <a:spcPct val="100000"/>
              </a:lnSpc>
            </a:pPr>
            <a:r>
              <a:rPr lang="cs-CZ" dirty="0"/>
              <a:t>Uznání VŠ diplomu, certifikátu ze zahraničí  </a:t>
            </a:r>
            <a:r>
              <a:rPr lang="cs-CZ" i="1" u="sng" dirty="0">
                <a:solidFill>
                  <a:schemeClr val="tx1">
                    <a:lumMod val="50000"/>
                    <a:lumOff val="50000"/>
                  </a:schemeClr>
                </a:solidFill>
              </a:rPr>
              <a:t>(CB)</a:t>
            </a:r>
          </a:p>
          <a:p>
            <a:pPr>
              <a:lnSpc>
                <a:spcPct val="100000"/>
              </a:lnSpc>
            </a:pPr>
            <a:r>
              <a:rPr lang="cs-CZ" dirty="0"/>
              <a:t>Zápis na VŠ  </a:t>
            </a:r>
            <a:r>
              <a:rPr lang="cs-CZ" i="1" dirty="0">
                <a:solidFill>
                  <a:schemeClr val="tx1">
                    <a:lumMod val="50000"/>
                    <a:lumOff val="50000"/>
                  </a:schemeClr>
                </a:solidFill>
              </a:rPr>
              <a:t>(N&amp;CB), mobil</a:t>
            </a:r>
          </a:p>
          <a:p>
            <a:pPr>
              <a:lnSpc>
                <a:spcPct val="100000"/>
              </a:lnSpc>
            </a:pPr>
            <a:r>
              <a:rPr lang="cs-CZ" dirty="0"/>
              <a:t>Žádost o poskytnutí grantu na studium </a:t>
            </a:r>
            <a:r>
              <a:rPr lang="cs-CZ" i="1" dirty="0">
                <a:solidFill>
                  <a:schemeClr val="tx1">
                    <a:lumMod val="50000"/>
                    <a:lumOff val="50000"/>
                  </a:schemeClr>
                </a:solidFill>
              </a:rPr>
              <a:t>(N&amp;CB), mobil</a:t>
            </a:r>
          </a:p>
          <a:p>
            <a:pPr>
              <a:lnSpc>
                <a:spcPct val="100000"/>
              </a:lnSpc>
            </a:pPr>
            <a:r>
              <a:rPr lang="cs-CZ" dirty="0"/>
              <a:t>Žádost o další sociální příspěvky </a:t>
            </a:r>
            <a:r>
              <a:rPr lang="cs-CZ" i="1" dirty="0">
                <a:solidFill>
                  <a:schemeClr val="tx1">
                    <a:lumMod val="50000"/>
                    <a:lumOff val="50000"/>
                  </a:schemeClr>
                </a:solidFill>
              </a:rPr>
              <a:t>(N&amp;CB)</a:t>
            </a:r>
          </a:p>
          <a:p>
            <a:pPr>
              <a:lnSpc>
                <a:spcPct val="100000"/>
              </a:lnSpc>
            </a:pPr>
            <a:r>
              <a:rPr lang="cs-CZ" dirty="0"/>
              <a:t>Žádost o převod studijního grantu do zahraničí  </a:t>
            </a:r>
            <a:r>
              <a:rPr lang="cs-CZ" i="1" dirty="0">
                <a:solidFill>
                  <a:schemeClr val="tx1">
                    <a:lumMod val="50000"/>
                    <a:lumOff val="50000"/>
                  </a:schemeClr>
                </a:solidFill>
              </a:rPr>
              <a:t>(N)</a:t>
            </a:r>
          </a:p>
        </p:txBody>
      </p:sp>
    </p:spTree>
    <p:extLst>
      <p:ext uri="{BB962C8B-B14F-4D97-AF65-F5344CB8AC3E}">
        <p14:creationId xmlns:p14="http://schemas.microsoft.com/office/powerpoint/2010/main" val="2360770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952B564-5083-362C-B0E0-1522AC22E4EB}"/>
              </a:ext>
            </a:extLst>
          </p:cNvPr>
          <p:cNvSpPr>
            <a:spLocks noGrp="1"/>
          </p:cNvSpPr>
          <p:nvPr>
            <p:ph type="title"/>
          </p:nvPr>
        </p:nvSpPr>
        <p:spPr/>
        <p:txBody>
          <a:bodyPr/>
          <a:lstStyle/>
          <a:p>
            <a:r>
              <a:rPr lang="cs-CZ" dirty="0">
                <a:solidFill>
                  <a:schemeClr val="accent6">
                    <a:lumMod val="75000"/>
                  </a:schemeClr>
                </a:solidFill>
              </a:rPr>
              <a:t>ŽS zdraví - zdravotnictví</a:t>
            </a:r>
          </a:p>
        </p:txBody>
      </p:sp>
      <p:sp>
        <p:nvSpPr>
          <p:cNvPr id="3" name="Zástupný obsah 2">
            <a:extLst>
              <a:ext uri="{FF2B5EF4-FFF2-40B4-BE49-F238E27FC236}">
                <a16:creationId xmlns:a16="http://schemas.microsoft.com/office/drawing/2014/main" id="{C37CDE1C-EF9D-5D89-1C69-263D9A86810F}"/>
              </a:ext>
            </a:extLst>
          </p:cNvPr>
          <p:cNvSpPr>
            <a:spLocks noGrp="1"/>
          </p:cNvSpPr>
          <p:nvPr>
            <p:ph idx="1"/>
          </p:nvPr>
        </p:nvSpPr>
        <p:spPr>
          <a:xfrm>
            <a:off x="838200" y="1825625"/>
            <a:ext cx="10515600" cy="2303171"/>
          </a:xfrm>
        </p:spPr>
        <p:txBody>
          <a:bodyPr>
            <a:normAutofit fontScale="92500" lnSpcReduction="20000"/>
          </a:bodyPr>
          <a:lstStyle/>
          <a:p>
            <a:pPr>
              <a:lnSpc>
                <a:spcPct val="100000"/>
              </a:lnSpc>
            </a:pPr>
            <a:r>
              <a:rPr lang="cs-CZ" dirty="0"/>
              <a:t>Kartička pojištění (proaktivní služba) </a:t>
            </a:r>
            <a:r>
              <a:rPr lang="cs-CZ" i="1" dirty="0">
                <a:solidFill>
                  <a:schemeClr val="tx1">
                    <a:lumMod val="50000"/>
                    <a:lumOff val="50000"/>
                  </a:schemeClr>
                </a:solidFill>
              </a:rPr>
              <a:t>(N&amp;CB)</a:t>
            </a:r>
          </a:p>
          <a:p>
            <a:pPr>
              <a:lnSpc>
                <a:spcPct val="100000"/>
              </a:lnSpc>
            </a:pPr>
            <a:r>
              <a:rPr lang="cs-CZ" dirty="0"/>
              <a:t>Registrace a sjednání nebo změna schůzky v nemocnici  </a:t>
            </a:r>
            <a:r>
              <a:rPr lang="cs-CZ" i="1" dirty="0">
                <a:solidFill>
                  <a:schemeClr val="tx1">
                    <a:lumMod val="50000"/>
                    <a:lumOff val="50000"/>
                  </a:schemeClr>
                </a:solidFill>
              </a:rPr>
              <a:t>(N&amp;CB), mobil</a:t>
            </a:r>
          </a:p>
          <a:p>
            <a:pPr>
              <a:lnSpc>
                <a:spcPct val="100000"/>
              </a:lnSpc>
            </a:pPr>
            <a:r>
              <a:rPr lang="cs-CZ" dirty="0"/>
              <a:t>Žádost o e-konzultace s lékařem  </a:t>
            </a:r>
            <a:r>
              <a:rPr lang="cs-CZ" i="1" dirty="0">
                <a:solidFill>
                  <a:schemeClr val="tx1">
                    <a:lumMod val="50000"/>
                    <a:lumOff val="50000"/>
                  </a:schemeClr>
                </a:solidFill>
              </a:rPr>
              <a:t>(N&amp;CB)</a:t>
            </a:r>
          </a:p>
          <a:p>
            <a:pPr>
              <a:lnSpc>
                <a:spcPct val="100000"/>
              </a:lnSpc>
            </a:pPr>
            <a:r>
              <a:rPr lang="cs-CZ" dirty="0"/>
              <a:t>eRecept  </a:t>
            </a:r>
            <a:r>
              <a:rPr lang="cs-CZ" i="1" dirty="0">
                <a:solidFill>
                  <a:schemeClr val="tx1">
                    <a:lumMod val="50000"/>
                    <a:lumOff val="50000"/>
                  </a:schemeClr>
                </a:solidFill>
              </a:rPr>
              <a:t>(N)</a:t>
            </a:r>
          </a:p>
          <a:p>
            <a:pPr>
              <a:lnSpc>
                <a:spcPct val="100000"/>
              </a:lnSpc>
            </a:pPr>
            <a:r>
              <a:rPr lang="cs-CZ" dirty="0"/>
              <a:t>El. zdravotní záznamy  </a:t>
            </a:r>
            <a:r>
              <a:rPr lang="cs-CZ" i="1" dirty="0">
                <a:solidFill>
                  <a:schemeClr val="tx1">
                    <a:lumMod val="50000"/>
                    <a:lumOff val="50000"/>
                  </a:schemeClr>
                </a:solidFill>
              </a:rPr>
              <a:t>(N), mobil</a:t>
            </a:r>
          </a:p>
          <a:p>
            <a:pPr marL="0" indent="0">
              <a:buNone/>
            </a:pPr>
            <a:endParaRPr lang="cs-CZ" dirty="0"/>
          </a:p>
        </p:txBody>
      </p:sp>
    </p:spTree>
    <p:extLst>
      <p:ext uri="{BB962C8B-B14F-4D97-AF65-F5344CB8AC3E}">
        <p14:creationId xmlns:p14="http://schemas.microsoft.com/office/powerpoint/2010/main" val="2094289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3BB9AED-3252-D1B2-F14A-7A92046C1016}"/>
              </a:ext>
            </a:extLst>
          </p:cNvPr>
          <p:cNvSpPr>
            <a:spLocks noGrp="1"/>
          </p:cNvSpPr>
          <p:nvPr>
            <p:ph type="title"/>
          </p:nvPr>
        </p:nvSpPr>
        <p:spPr/>
        <p:txBody>
          <a:bodyPr/>
          <a:lstStyle/>
          <a:p>
            <a:r>
              <a:rPr lang="cs-CZ" dirty="0">
                <a:solidFill>
                  <a:schemeClr val="accent6">
                    <a:lumMod val="75000"/>
                  </a:schemeClr>
                </a:solidFill>
              </a:rPr>
              <a:t>ŽS stěhování</a:t>
            </a:r>
          </a:p>
        </p:txBody>
      </p:sp>
      <p:sp>
        <p:nvSpPr>
          <p:cNvPr id="3" name="Zástupný obsah 2">
            <a:extLst>
              <a:ext uri="{FF2B5EF4-FFF2-40B4-BE49-F238E27FC236}">
                <a16:creationId xmlns:a16="http://schemas.microsoft.com/office/drawing/2014/main" id="{3553AE90-83C6-FB08-B664-9D27EBC3C502}"/>
              </a:ext>
            </a:extLst>
          </p:cNvPr>
          <p:cNvSpPr>
            <a:spLocks noGrp="1"/>
          </p:cNvSpPr>
          <p:nvPr>
            <p:ph idx="1"/>
          </p:nvPr>
        </p:nvSpPr>
        <p:spPr>
          <a:xfrm>
            <a:off x="838200" y="1825627"/>
            <a:ext cx="9238861" cy="3688765"/>
          </a:xfrm>
        </p:spPr>
        <p:txBody>
          <a:bodyPr>
            <a:normAutofit fontScale="92500"/>
          </a:bodyPr>
          <a:lstStyle/>
          <a:p>
            <a:pPr>
              <a:lnSpc>
                <a:spcPct val="100000"/>
              </a:lnSpc>
            </a:pPr>
            <a:r>
              <a:rPr lang="cs-CZ" dirty="0"/>
              <a:t>Registrace nové adresy u místního úřadu </a:t>
            </a:r>
            <a:r>
              <a:rPr lang="cs-CZ" i="1" dirty="0">
                <a:solidFill>
                  <a:schemeClr val="tx1">
                    <a:lumMod val="50000"/>
                    <a:lumOff val="50000"/>
                  </a:schemeClr>
                </a:solidFill>
              </a:rPr>
              <a:t>(N&amp;CB), mobil</a:t>
            </a:r>
          </a:p>
          <a:p>
            <a:pPr>
              <a:lnSpc>
                <a:spcPct val="100000"/>
              </a:lnSpc>
            </a:pPr>
            <a:r>
              <a:rPr lang="cs-CZ" dirty="0"/>
              <a:t>Registrace nové adresy u dalších institucí (i soukromých)  </a:t>
            </a:r>
            <a:r>
              <a:rPr lang="cs-CZ" i="1" dirty="0">
                <a:solidFill>
                  <a:schemeClr val="tx1">
                    <a:lumMod val="50000"/>
                    <a:lumOff val="50000"/>
                  </a:schemeClr>
                </a:solidFill>
              </a:rPr>
              <a:t>(N)</a:t>
            </a:r>
          </a:p>
          <a:p>
            <a:pPr>
              <a:lnSpc>
                <a:spcPct val="100000"/>
              </a:lnSpc>
            </a:pPr>
            <a:r>
              <a:rPr lang="cs-CZ" dirty="0"/>
              <a:t>Potvrzení o bydlišti  </a:t>
            </a:r>
            <a:r>
              <a:rPr lang="cs-CZ" i="1" dirty="0">
                <a:solidFill>
                  <a:schemeClr val="tx1">
                    <a:lumMod val="50000"/>
                    <a:lumOff val="50000"/>
                  </a:schemeClr>
                </a:solidFill>
              </a:rPr>
              <a:t>(N&amp;CB), mobil</a:t>
            </a:r>
          </a:p>
          <a:p>
            <a:pPr>
              <a:lnSpc>
                <a:spcPct val="100000"/>
              </a:lnSpc>
            </a:pPr>
            <a:r>
              <a:rPr lang="cs-CZ" dirty="0"/>
              <a:t>Odhlášení ze starého bydliště  (proaktivní)  </a:t>
            </a:r>
            <a:r>
              <a:rPr lang="cs-CZ" i="1" dirty="0">
                <a:solidFill>
                  <a:schemeClr val="tx1">
                    <a:lumMod val="50000"/>
                    <a:lumOff val="50000"/>
                  </a:schemeClr>
                </a:solidFill>
              </a:rPr>
              <a:t>(N)</a:t>
            </a:r>
          </a:p>
          <a:p>
            <a:pPr>
              <a:lnSpc>
                <a:spcPct val="100000"/>
              </a:lnSpc>
            </a:pPr>
            <a:r>
              <a:rPr lang="cs-CZ" dirty="0"/>
              <a:t>Žádost o příspěvek na zařízení pro handicapované nebo příspěvek na provedení stavebních změn v domě  </a:t>
            </a:r>
            <a:r>
              <a:rPr lang="cs-CZ" i="1" dirty="0">
                <a:solidFill>
                  <a:schemeClr val="tx1">
                    <a:lumMod val="50000"/>
                    <a:lumOff val="50000"/>
                  </a:schemeClr>
                </a:solidFill>
              </a:rPr>
              <a:t>(N)</a:t>
            </a:r>
          </a:p>
          <a:p>
            <a:pPr>
              <a:lnSpc>
                <a:spcPct val="100000"/>
              </a:lnSpc>
            </a:pPr>
            <a:r>
              <a:rPr lang="cs-CZ" dirty="0"/>
              <a:t>Osvědčení o registraci pobytu </a:t>
            </a:r>
            <a:r>
              <a:rPr lang="cs-CZ" dirty="0" err="1"/>
              <a:t>zahr</a:t>
            </a:r>
            <a:r>
              <a:rPr lang="cs-CZ" dirty="0"/>
              <a:t>. občana nad 3 měsíce </a:t>
            </a:r>
            <a:r>
              <a:rPr lang="cs-CZ" i="1" dirty="0">
                <a:solidFill>
                  <a:schemeClr val="tx1">
                    <a:lumMod val="50000"/>
                    <a:lumOff val="50000"/>
                  </a:schemeClr>
                </a:solidFill>
              </a:rPr>
              <a:t>(CB)</a:t>
            </a:r>
          </a:p>
          <a:p>
            <a:pPr>
              <a:lnSpc>
                <a:spcPct val="100000"/>
              </a:lnSpc>
            </a:pPr>
            <a:endParaRPr lang="cs-CZ" i="1" dirty="0">
              <a:solidFill>
                <a:schemeClr val="tx1">
                  <a:lumMod val="50000"/>
                  <a:lumOff val="50000"/>
                </a:schemeClr>
              </a:solidFill>
            </a:endParaRPr>
          </a:p>
        </p:txBody>
      </p:sp>
    </p:spTree>
    <p:extLst>
      <p:ext uri="{BB962C8B-B14F-4D97-AF65-F5344CB8AC3E}">
        <p14:creationId xmlns:p14="http://schemas.microsoft.com/office/powerpoint/2010/main" val="1789952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CF99D30-6A91-50FA-5809-4684CDF4FC84}"/>
              </a:ext>
            </a:extLst>
          </p:cNvPr>
          <p:cNvSpPr>
            <a:spLocks noGrp="1"/>
          </p:cNvSpPr>
          <p:nvPr>
            <p:ph type="title"/>
          </p:nvPr>
        </p:nvSpPr>
        <p:spPr>
          <a:xfrm>
            <a:off x="838199" y="365125"/>
            <a:ext cx="10815735" cy="1325563"/>
          </a:xfrm>
        </p:spPr>
        <p:txBody>
          <a:bodyPr/>
          <a:lstStyle/>
          <a:p>
            <a:r>
              <a:rPr lang="cs-CZ" dirty="0">
                <a:solidFill>
                  <a:schemeClr val="accent6">
                    <a:lumMod val="75000"/>
                  </a:schemeClr>
                </a:solidFill>
              </a:rPr>
              <a:t>ŽS spravedlnosti – řízení o malých nárocích</a:t>
            </a:r>
          </a:p>
        </p:txBody>
      </p:sp>
      <p:sp>
        <p:nvSpPr>
          <p:cNvPr id="3" name="Zástupný obsah 2">
            <a:extLst>
              <a:ext uri="{FF2B5EF4-FFF2-40B4-BE49-F238E27FC236}">
                <a16:creationId xmlns:a16="http://schemas.microsoft.com/office/drawing/2014/main" id="{FB6DE548-3D08-9A44-E693-9902C4B8BDFF}"/>
              </a:ext>
            </a:extLst>
          </p:cNvPr>
          <p:cNvSpPr>
            <a:spLocks noGrp="1"/>
          </p:cNvSpPr>
          <p:nvPr>
            <p:ph idx="1"/>
          </p:nvPr>
        </p:nvSpPr>
        <p:spPr>
          <a:xfrm>
            <a:off x="838200" y="1825625"/>
            <a:ext cx="10269894" cy="1911285"/>
          </a:xfrm>
        </p:spPr>
        <p:txBody>
          <a:bodyPr>
            <a:normAutofit fontScale="92500" lnSpcReduction="10000"/>
          </a:bodyPr>
          <a:lstStyle/>
          <a:p>
            <a:pPr>
              <a:lnSpc>
                <a:spcPct val="100000"/>
              </a:lnSpc>
            </a:pPr>
            <a:r>
              <a:rPr lang="cs-CZ" dirty="0"/>
              <a:t>Podání řízení o drobných nárocích (do 5.000 EUR) </a:t>
            </a:r>
            <a:r>
              <a:rPr lang="cs-CZ" i="1" dirty="0">
                <a:solidFill>
                  <a:schemeClr val="tx1">
                    <a:lumMod val="50000"/>
                    <a:lumOff val="50000"/>
                  </a:schemeClr>
                </a:solidFill>
              </a:rPr>
              <a:t>(N&amp;CB), mobil</a:t>
            </a:r>
          </a:p>
          <a:p>
            <a:pPr>
              <a:lnSpc>
                <a:spcPct val="100000"/>
              </a:lnSpc>
            </a:pPr>
            <a:r>
              <a:rPr lang="cs-CZ" dirty="0"/>
              <a:t>Nahrání důkazů, podpůrných dokumentů  </a:t>
            </a:r>
            <a:r>
              <a:rPr lang="cs-CZ" i="1" dirty="0">
                <a:solidFill>
                  <a:schemeClr val="tx1">
                    <a:lumMod val="50000"/>
                    <a:lumOff val="50000"/>
                  </a:schemeClr>
                </a:solidFill>
              </a:rPr>
              <a:t>(N&amp;CB)</a:t>
            </a:r>
          </a:p>
          <a:p>
            <a:pPr>
              <a:lnSpc>
                <a:spcPct val="100000"/>
              </a:lnSpc>
            </a:pPr>
            <a:r>
              <a:rPr lang="cs-CZ" dirty="0"/>
              <a:t>Sledování stavu řízení (</a:t>
            </a:r>
            <a:r>
              <a:rPr lang="cs-CZ" dirty="0" err="1"/>
              <a:t>inf</a:t>
            </a:r>
            <a:r>
              <a:rPr lang="cs-CZ" dirty="0"/>
              <a:t>. služba) </a:t>
            </a:r>
            <a:r>
              <a:rPr lang="cs-CZ" i="1" dirty="0">
                <a:solidFill>
                  <a:schemeClr val="tx1">
                    <a:lumMod val="50000"/>
                    <a:lumOff val="50000"/>
                  </a:schemeClr>
                </a:solidFill>
              </a:rPr>
              <a:t>(N&amp;CB)</a:t>
            </a:r>
          </a:p>
          <a:p>
            <a:pPr>
              <a:lnSpc>
                <a:spcPct val="100000"/>
              </a:lnSpc>
            </a:pPr>
            <a:r>
              <a:rPr lang="cs-CZ" dirty="0"/>
              <a:t>Odvolání proti rozhodnutí soudu  </a:t>
            </a:r>
            <a:r>
              <a:rPr lang="cs-CZ" i="1" dirty="0">
                <a:solidFill>
                  <a:schemeClr val="tx1">
                    <a:lumMod val="50000"/>
                    <a:lumOff val="50000"/>
                  </a:schemeClr>
                </a:solidFill>
              </a:rPr>
              <a:t>(N&amp;CB), mobil</a:t>
            </a:r>
          </a:p>
          <a:p>
            <a:pPr>
              <a:lnSpc>
                <a:spcPct val="100000"/>
              </a:lnSpc>
            </a:pPr>
            <a:endParaRPr lang="cs-CZ" dirty="0"/>
          </a:p>
        </p:txBody>
      </p:sp>
    </p:spTree>
    <p:extLst>
      <p:ext uri="{BB962C8B-B14F-4D97-AF65-F5344CB8AC3E}">
        <p14:creationId xmlns:p14="http://schemas.microsoft.com/office/powerpoint/2010/main" val="32529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93581C-03FE-4E12-84FC-06DEF7508E43}"/>
              </a:ext>
            </a:extLst>
          </p:cNvPr>
          <p:cNvSpPr>
            <a:spLocks noGrp="1"/>
          </p:cNvSpPr>
          <p:nvPr>
            <p:ph type="title"/>
          </p:nvPr>
        </p:nvSpPr>
        <p:spPr/>
        <p:txBody>
          <a:bodyPr/>
          <a:lstStyle/>
          <a:p>
            <a:r>
              <a:rPr lang="cs-CZ" dirty="0">
                <a:solidFill>
                  <a:schemeClr val="accent6">
                    <a:lumMod val="75000"/>
                  </a:schemeClr>
                </a:solidFill>
              </a:rPr>
              <a:t>ŽS doprava</a:t>
            </a:r>
          </a:p>
        </p:txBody>
      </p:sp>
      <p:sp>
        <p:nvSpPr>
          <p:cNvPr id="3" name="Zástupný obsah 2">
            <a:extLst>
              <a:ext uri="{FF2B5EF4-FFF2-40B4-BE49-F238E27FC236}">
                <a16:creationId xmlns:a16="http://schemas.microsoft.com/office/drawing/2014/main" id="{2C8CDA18-A794-936D-0974-1A996DC592F4}"/>
              </a:ext>
            </a:extLst>
          </p:cNvPr>
          <p:cNvSpPr>
            <a:spLocks noGrp="1"/>
          </p:cNvSpPr>
          <p:nvPr>
            <p:ph idx="1"/>
          </p:nvPr>
        </p:nvSpPr>
        <p:spPr>
          <a:xfrm>
            <a:off x="838200" y="1825624"/>
            <a:ext cx="10515600" cy="3716759"/>
          </a:xfrm>
        </p:spPr>
        <p:txBody>
          <a:bodyPr>
            <a:normAutofit fontScale="92500" lnSpcReduction="20000"/>
          </a:bodyPr>
          <a:lstStyle/>
          <a:p>
            <a:pPr>
              <a:lnSpc>
                <a:spcPct val="100000"/>
              </a:lnSpc>
            </a:pPr>
            <a:r>
              <a:rPr lang="cs-CZ" dirty="0"/>
              <a:t>Registrace vozidla (ojetého vozu z jiného státu) </a:t>
            </a:r>
            <a:r>
              <a:rPr lang="cs-CZ" i="1" dirty="0">
                <a:solidFill>
                  <a:schemeClr val="tx1">
                    <a:lumMod val="50000"/>
                    <a:lumOff val="50000"/>
                  </a:schemeClr>
                </a:solidFill>
              </a:rPr>
              <a:t>(N&amp;CB), mobil</a:t>
            </a:r>
          </a:p>
          <a:p>
            <a:pPr>
              <a:lnSpc>
                <a:spcPct val="100000"/>
              </a:lnSpc>
            </a:pPr>
            <a:r>
              <a:rPr lang="cs-CZ" dirty="0"/>
              <a:t>Žádost o příspěvek na auto s alternativním pohonem  </a:t>
            </a:r>
            <a:r>
              <a:rPr lang="cs-CZ" i="1" dirty="0">
                <a:solidFill>
                  <a:schemeClr val="tx1">
                    <a:lumMod val="50000"/>
                    <a:lumOff val="50000"/>
                  </a:schemeClr>
                </a:solidFill>
              </a:rPr>
              <a:t>(N)</a:t>
            </a:r>
          </a:p>
          <a:p>
            <a:pPr>
              <a:lnSpc>
                <a:spcPct val="100000"/>
              </a:lnSpc>
            </a:pPr>
            <a:r>
              <a:rPr lang="cs-CZ" dirty="0"/>
              <a:t>Parkovací povolení  </a:t>
            </a:r>
            <a:r>
              <a:rPr lang="cs-CZ" i="1" dirty="0">
                <a:solidFill>
                  <a:schemeClr val="tx1">
                    <a:lumMod val="50000"/>
                    <a:lumOff val="50000"/>
                  </a:schemeClr>
                </a:solidFill>
              </a:rPr>
              <a:t>(N), mobil</a:t>
            </a:r>
          </a:p>
          <a:p>
            <a:pPr>
              <a:lnSpc>
                <a:spcPct val="100000"/>
              </a:lnSpc>
            </a:pPr>
            <a:r>
              <a:rPr lang="cs-CZ" dirty="0"/>
              <a:t>Silniční daň a daň z vozidla  </a:t>
            </a:r>
            <a:r>
              <a:rPr lang="cs-CZ" i="1" dirty="0">
                <a:solidFill>
                  <a:schemeClr val="tx1">
                    <a:lumMod val="50000"/>
                    <a:lumOff val="50000"/>
                  </a:schemeClr>
                </a:solidFill>
              </a:rPr>
              <a:t>(N)</a:t>
            </a:r>
          </a:p>
          <a:p>
            <a:pPr>
              <a:lnSpc>
                <a:spcPct val="100000"/>
              </a:lnSpc>
            </a:pPr>
            <a:r>
              <a:rPr lang="cs-CZ" dirty="0"/>
              <a:t>Dálniční známky  </a:t>
            </a:r>
            <a:r>
              <a:rPr lang="cs-CZ" i="1" dirty="0">
                <a:solidFill>
                  <a:schemeClr val="tx1">
                    <a:lumMod val="50000"/>
                    <a:lumOff val="50000"/>
                  </a:schemeClr>
                </a:solidFill>
              </a:rPr>
              <a:t>(N&amp;CB)</a:t>
            </a:r>
          </a:p>
          <a:p>
            <a:pPr>
              <a:lnSpc>
                <a:spcPct val="100000"/>
              </a:lnSpc>
            </a:pPr>
            <a:r>
              <a:rPr lang="cs-CZ" dirty="0"/>
              <a:t>Emisní povolenky  </a:t>
            </a:r>
            <a:r>
              <a:rPr lang="cs-CZ" i="1" dirty="0">
                <a:solidFill>
                  <a:schemeClr val="tx1">
                    <a:lumMod val="50000"/>
                    <a:lumOff val="50000"/>
                  </a:schemeClr>
                </a:solidFill>
              </a:rPr>
              <a:t>(N&amp;CB)</a:t>
            </a:r>
          </a:p>
          <a:p>
            <a:pPr>
              <a:lnSpc>
                <a:spcPct val="100000"/>
              </a:lnSpc>
            </a:pPr>
            <a:r>
              <a:rPr lang="cs-CZ" dirty="0"/>
              <a:t>Jízdenky MHD  </a:t>
            </a:r>
            <a:r>
              <a:rPr lang="cs-CZ" i="1" dirty="0">
                <a:solidFill>
                  <a:schemeClr val="tx1">
                    <a:lumMod val="50000"/>
                    <a:lumOff val="50000"/>
                  </a:schemeClr>
                </a:solidFill>
              </a:rPr>
              <a:t>(N&amp;CB)</a:t>
            </a:r>
          </a:p>
          <a:p>
            <a:pPr>
              <a:lnSpc>
                <a:spcPct val="100000"/>
              </a:lnSpc>
            </a:pPr>
            <a:r>
              <a:rPr lang="cs-CZ" dirty="0"/>
              <a:t>Vrácení jízdného  </a:t>
            </a:r>
            <a:r>
              <a:rPr lang="cs-CZ" i="1" dirty="0">
                <a:solidFill>
                  <a:schemeClr val="tx1">
                    <a:lumMod val="50000"/>
                    <a:lumOff val="50000"/>
                  </a:schemeClr>
                </a:solidFill>
              </a:rPr>
              <a:t>(N&amp;CB)</a:t>
            </a:r>
          </a:p>
          <a:p>
            <a:pPr>
              <a:lnSpc>
                <a:spcPct val="100000"/>
              </a:lnSpc>
            </a:pPr>
            <a:endParaRPr lang="cs-CZ" dirty="0"/>
          </a:p>
        </p:txBody>
      </p:sp>
    </p:spTree>
    <p:extLst>
      <p:ext uri="{BB962C8B-B14F-4D97-AF65-F5344CB8AC3E}">
        <p14:creationId xmlns:p14="http://schemas.microsoft.com/office/powerpoint/2010/main" val="141951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CF6ABC0-819E-602C-83A5-9864FF5B2248}"/>
              </a:ext>
            </a:extLst>
          </p:cNvPr>
          <p:cNvSpPr>
            <a:spLocks noGrp="1"/>
          </p:cNvSpPr>
          <p:nvPr>
            <p:ph type="title"/>
          </p:nvPr>
        </p:nvSpPr>
        <p:spPr/>
        <p:txBody>
          <a:bodyPr/>
          <a:lstStyle/>
          <a:p>
            <a:r>
              <a:rPr lang="cs-CZ" dirty="0">
                <a:solidFill>
                  <a:schemeClr val="accent6">
                    <a:lumMod val="75000"/>
                  </a:schemeClr>
                </a:solidFill>
              </a:rPr>
              <a:t>Fáze hodnocení</a:t>
            </a:r>
          </a:p>
        </p:txBody>
      </p:sp>
      <p:sp>
        <p:nvSpPr>
          <p:cNvPr id="3" name="Zástupný obsah 2">
            <a:extLst>
              <a:ext uri="{FF2B5EF4-FFF2-40B4-BE49-F238E27FC236}">
                <a16:creationId xmlns:a16="http://schemas.microsoft.com/office/drawing/2014/main" id="{9E9FF76D-DB9C-C00C-990E-31B1B152E404}"/>
              </a:ext>
            </a:extLst>
          </p:cNvPr>
          <p:cNvSpPr>
            <a:spLocks noGrp="1"/>
          </p:cNvSpPr>
          <p:nvPr>
            <p:ph idx="1"/>
          </p:nvPr>
        </p:nvSpPr>
        <p:spPr>
          <a:xfrm>
            <a:off x="838200" y="1338943"/>
            <a:ext cx="10515600" cy="5153932"/>
          </a:xfrm>
        </p:spPr>
        <p:txBody>
          <a:bodyPr>
            <a:normAutofit/>
          </a:bodyPr>
          <a:lstStyle/>
          <a:p>
            <a:pPr marL="0" indent="0">
              <a:buNone/>
            </a:pPr>
            <a:r>
              <a:rPr lang="cs-CZ" sz="1800" b="1" dirty="0"/>
              <a:t>Proces hodnocení probíhá ve 2 fázích:</a:t>
            </a:r>
          </a:p>
          <a:p>
            <a:r>
              <a:rPr lang="cs-CZ" sz="1800" dirty="0"/>
              <a:t>1. fáze „</a:t>
            </a:r>
            <a:r>
              <a:rPr lang="cs-CZ" sz="1800" dirty="0" err="1"/>
              <a:t>landscaping</a:t>
            </a:r>
            <a:r>
              <a:rPr lang="cs-CZ" sz="1800" dirty="0"/>
              <a:t>“ – pro každou zemi se definuje použitelnost a charakteristika služeb a přiřazují se správné URL adresy, využívá se </a:t>
            </a:r>
            <a:r>
              <a:rPr lang="cs-CZ" sz="1800" dirty="0" err="1"/>
              <a:t>mystery</a:t>
            </a:r>
            <a:r>
              <a:rPr lang="cs-CZ" sz="1800" dirty="0"/>
              <a:t> shopping, poté kontrola zástupci ČS.</a:t>
            </a:r>
          </a:p>
          <a:p>
            <a:r>
              <a:rPr lang="cs-CZ" sz="1800" dirty="0"/>
              <a:t>2. fáze „</a:t>
            </a:r>
            <a:r>
              <a:rPr lang="cs-CZ" sz="1800" dirty="0" err="1"/>
              <a:t>evaluation</a:t>
            </a:r>
            <a:r>
              <a:rPr lang="cs-CZ" sz="1800" dirty="0"/>
              <a:t>“ - </a:t>
            </a:r>
            <a:r>
              <a:rPr lang="cs-CZ" sz="1800" b="0" i="0" dirty="0" err="1">
                <a:solidFill>
                  <a:srgbClr val="3C4043"/>
                </a:solidFill>
                <a:effectLst/>
              </a:rPr>
              <a:t>mystery</a:t>
            </a:r>
            <a:r>
              <a:rPr lang="cs-CZ" sz="1800" b="0" i="0" dirty="0">
                <a:solidFill>
                  <a:srgbClr val="3C4043"/>
                </a:solidFill>
                <a:effectLst/>
              </a:rPr>
              <a:t> </a:t>
            </a:r>
            <a:r>
              <a:rPr lang="cs-CZ" sz="1800" b="0" i="0" dirty="0" err="1">
                <a:solidFill>
                  <a:srgbClr val="3C4043"/>
                </a:solidFill>
                <a:effectLst/>
              </a:rPr>
              <a:t>shoppers</a:t>
            </a:r>
            <a:r>
              <a:rPr lang="cs-CZ" sz="1800" b="0" i="0" dirty="0">
                <a:solidFill>
                  <a:srgbClr val="3C4043"/>
                </a:solidFill>
                <a:effectLst/>
              </a:rPr>
              <a:t> posuzují identifikované webové stránky pomocí předem definovaného dotazníku (</a:t>
            </a:r>
            <a:r>
              <a:rPr lang="cs-CZ" sz="1800" b="0" i="0" dirty="0" err="1">
                <a:solidFill>
                  <a:srgbClr val="3C4043"/>
                </a:solidFill>
                <a:effectLst/>
              </a:rPr>
              <a:t>Mystery</a:t>
            </a:r>
            <a:r>
              <a:rPr lang="cs-CZ" sz="1800" b="0" i="0" dirty="0">
                <a:solidFill>
                  <a:srgbClr val="3C4043"/>
                </a:solidFill>
                <a:effectLst/>
              </a:rPr>
              <a:t> </a:t>
            </a:r>
            <a:r>
              <a:rPr lang="cs-CZ" sz="1800" b="0" i="0" dirty="0" err="1">
                <a:solidFill>
                  <a:srgbClr val="3C4043"/>
                </a:solidFill>
                <a:effectLst/>
              </a:rPr>
              <a:t>Shopper</a:t>
            </a:r>
            <a:r>
              <a:rPr lang="cs-CZ" sz="1800" b="0" i="0" dirty="0">
                <a:solidFill>
                  <a:srgbClr val="3C4043"/>
                </a:solidFill>
                <a:effectLst/>
              </a:rPr>
              <a:t> dotazník). Zástupci členských států validují a </a:t>
            </a:r>
            <a:r>
              <a:rPr lang="cs-CZ" sz="1800" dirty="0">
                <a:solidFill>
                  <a:srgbClr val="3C4043"/>
                </a:solidFill>
              </a:rPr>
              <a:t>u</a:t>
            </a:r>
            <a:r>
              <a:rPr lang="cs-CZ" sz="1800" b="0" i="0" dirty="0">
                <a:solidFill>
                  <a:srgbClr val="3C4043"/>
                </a:solidFill>
                <a:effectLst/>
              </a:rPr>
              <a:t>pravují sesbíraná data. Validovaná data jsou zveřejněna.</a:t>
            </a:r>
          </a:p>
          <a:p>
            <a:endParaRPr lang="cs-CZ" sz="1800" dirty="0"/>
          </a:p>
        </p:txBody>
      </p:sp>
      <p:pic>
        <p:nvPicPr>
          <p:cNvPr id="5" name="Obrázek 4">
            <a:extLst>
              <a:ext uri="{FF2B5EF4-FFF2-40B4-BE49-F238E27FC236}">
                <a16:creationId xmlns:a16="http://schemas.microsoft.com/office/drawing/2014/main" id="{97F8C7B7-147C-2F6B-1A81-BB9DDEC8FE12}"/>
              </a:ext>
            </a:extLst>
          </p:cNvPr>
          <p:cNvPicPr>
            <a:picLocks noChangeAspect="1"/>
          </p:cNvPicPr>
          <p:nvPr/>
        </p:nvPicPr>
        <p:blipFill>
          <a:blip r:embed="rId3"/>
          <a:stretch>
            <a:fillRect/>
          </a:stretch>
        </p:blipFill>
        <p:spPr>
          <a:xfrm>
            <a:off x="1810138" y="3266158"/>
            <a:ext cx="8607123" cy="3078658"/>
          </a:xfrm>
          <a:prstGeom prst="rect">
            <a:avLst/>
          </a:prstGeom>
        </p:spPr>
      </p:pic>
    </p:spTree>
    <p:extLst>
      <p:ext uri="{BB962C8B-B14F-4D97-AF65-F5344CB8AC3E}">
        <p14:creationId xmlns:p14="http://schemas.microsoft.com/office/powerpoint/2010/main" val="750006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F33610E-9F7A-75EC-D31D-46569C7B41E9}"/>
              </a:ext>
            </a:extLst>
          </p:cNvPr>
          <p:cNvSpPr>
            <a:spLocks noGrp="1"/>
          </p:cNvSpPr>
          <p:nvPr>
            <p:ph type="title"/>
          </p:nvPr>
        </p:nvSpPr>
        <p:spPr>
          <a:xfrm>
            <a:off x="838200" y="365125"/>
            <a:ext cx="10515600" cy="955157"/>
          </a:xfrm>
        </p:spPr>
        <p:txBody>
          <a:bodyPr/>
          <a:lstStyle/>
          <a:p>
            <a:r>
              <a:rPr lang="cs-CZ" dirty="0">
                <a:solidFill>
                  <a:schemeClr val="accent3"/>
                </a:solidFill>
              </a:rPr>
              <a:t>Výběr URL adres a portálů k analýze</a:t>
            </a:r>
          </a:p>
        </p:txBody>
      </p:sp>
      <p:sp>
        <p:nvSpPr>
          <p:cNvPr id="3" name="Zástupný obsah 2">
            <a:extLst>
              <a:ext uri="{FF2B5EF4-FFF2-40B4-BE49-F238E27FC236}">
                <a16:creationId xmlns:a16="http://schemas.microsoft.com/office/drawing/2014/main" id="{78A9D088-AC0F-F1A6-3A44-C31FECB5038F}"/>
              </a:ext>
            </a:extLst>
          </p:cNvPr>
          <p:cNvSpPr>
            <a:spLocks noGrp="1"/>
          </p:cNvSpPr>
          <p:nvPr>
            <p:ph idx="1"/>
          </p:nvPr>
        </p:nvSpPr>
        <p:spPr>
          <a:xfrm>
            <a:off x="838200" y="1320282"/>
            <a:ext cx="10515600" cy="4856681"/>
          </a:xfrm>
        </p:spPr>
        <p:txBody>
          <a:bodyPr>
            <a:normAutofit fontScale="55000" lnSpcReduction="20000"/>
          </a:bodyPr>
          <a:lstStyle/>
          <a:p>
            <a:pPr marL="0" indent="0">
              <a:lnSpc>
                <a:spcPct val="120000"/>
              </a:lnSpc>
              <a:buNone/>
            </a:pPr>
            <a:r>
              <a:rPr lang="cs-CZ" b="1" dirty="0">
                <a:solidFill>
                  <a:schemeClr val="accent3"/>
                </a:solidFill>
              </a:rPr>
              <a:t>U služeb na centrální úrovni se hodnotí</a:t>
            </a:r>
            <a:r>
              <a:rPr lang="en-US" dirty="0"/>
              <a:t>: </a:t>
            </a:r>
            <a:endParaRPr lang="cs-CZ" dirty="0"/>
          </a:p>
          <a:p>
            <a:pPr marL="0" indent="0">
              <a:lnSpc>
                <a:spcPct val="120000"/>
              </a:lnSpc>
              <a:buNone/>
            </a:pPr>
            <a:r>
              <a:rPr lang="en-US" dirty="0"/>
              <a:t>- </a:t>
            </a:r>
            <a:r>
              <a:rPr lang="en-US" b="1" dirty="0"/>
              <a:t>1 </a:t>
            </a:r>
            <a:r>
              <a:rPr lang="cs-CZ" b="1" dirty="0"/>
              <a:t>webová stránka</a:t>
            </a:r>
            <a:r>
              <a:rPr lang="en-US" b="1" dirty="0"/>
              <a:t> </a:t>
            </a:r>
            <a:endParaRPr lang="cs-CZ" b="1" dirty="0"/>
          </a:p>
          <a:p>
            <a:pPr marL="0" indent="0">
              <a:lnSpc>
                <a:spcPct val="120000"/>
              </a:lnSpc>
              <a:buNone/>
            </a:pPr>
            <a:r>
              <a:rPr lang="cs-CZ" dirty="0"/>
              <a:t>- p</a:t>
            </a:r>
            <a:r>
              <a:rPr lang="en-US" dirty="0" err="1"/>
              <a:t>okud</a:t>
            </a:r>
            <a:r>
              <a:rPr lang="en-US" dirty="0"/>
              <a:t> se </a:t>
            </a:r>
            <a:r>
              <a:rPr lang="en-US" dirty="0" err="1"/>
              <a:t>na</a:t>
            </a:r>
            <a:r>
              <a:rPr lang="en-US" dirty="0"/>
              <a:t> </a:t>
            </a:r>
            <a:r>
              <a:rPr lang="en-US" dirty="0" err="1"/>
              <a:t>poskytování</a:t>
            </a:r>
            <a:r>
              <a:rPr lang="en-US" dirty="0"/>
              <a:t> </a:t>
            </a:r>
            <a:r>
              <a:rPr lang="en-US" dirty="0" err="1"/>
              <a:t>služby</a:t>
            </a:r>
            <a:r>
              <a:rPr lang="en-US" dirty="0"/>
              <a:t> (</a:t>
            </a:r>
            <a:r>
              <a:rPr lang="en-US" dirty="0" err="1"/>
              <a:t>nebo</a:t>
            </a:r>
            <a:r>
              <a:rPr lang="en-US" dirty="0"/>
              <a:t> </a:t>
            </a:r>
            <a:r>
              <a:rPr lang="en-US" dirty="0" err="1"/>
              <a:t>dílčích</a:t>
            </a:r>
            <a:r>
              <a:rPr lang="en-US" dirty="0"/>
              <a:t> </a:t>
            </a:r>
            <a:r>
              <a:rPr lang="en-US" dirty="0" err="1"/>
              <a:t>kroků</a:t>
            </a:r>
            <a:r>
              <a:rPr lang="en-US" dirty="0"/>
              <a:t> </a:t>
            </a:r>
            <a:r>
              <a:rPr lang="en-US" dirty="0" err="1"/>
              <a:t>procesu</a:t>
            </a:r>
            <a:r>
              <a:rPr lang="en-US" dirty="0"/>
              <a:t> </a:t>
            </a:r>
            <a:r>
              <a:rPr lang="en-US" dirty="0" err="1"/>
              <a:t>služby</a:t>
            </a:r>
            <a:r>
              <a:rPr lang="en-US" dirty="0"/>
              <a:t>) </a:t>
            </a:r>
            <a:r>
              <a:rPr lang="en-US" dirty="0" err="1"/>
              <a:t>podílí</a:t>
            </a:r>
            <a:r>
              <a:rPr lang="en-US" dirty="0"/>
              <a:t> </a:t>
            </a:r>
            <a:r>
              <a:rPr lang="en-US" dirty="0" err="1"/>
              <a:t>více</a:t>
            </a:r>
            <a:r>
              <a:rPr lang="en-US" dirty="0"/>
              <a:t> </a:t>
            </a:r>
            <a:r>
              <a:rPr lang="cs-CZ" dirty="0"/>
              <a:t>subjektů VS</a:t>
            </a:r>
            <a:r>
              <a:rPr lang="en-US" dirty="0"/>
              <a:t>, </a:t>
            </a:r>
            <a:r>
              <a:rPr lang="en-US" dirty="0" err="1"/>
              <a:t>budou</a:t>
            </a:r>
            <a:r>
              <a:rPr lang="en-US" dirty="0"/>
              <a:t> </a:t>
            </a:r>
            <a:r>
              <a:rPr lang="cs-CZ" dirty="0"/>
              <a:t>porovnávány</a:t>
            </a:r>
            <a:r>
              <a:rPr lang="en-US" dirty="0"/>
              <a:t> </a:t>
            </a:r>
            <a:r>
              <a:rPr lang="en-US" dirty="0" err="1"/>
              <a:t>všechny</a:t>
            </a:r>
            <a:r>
              <a:rPr lang="en-US" dirty="0"/>
              <a:t> </a:t>
            </a:r>
            <a:r>
              <a:rPr lang="en-US" dirty="0" err="1"/>
              <a:t>související</a:t>
            </a:r>
            <a:r>
              <a:rPr lang="en-US" dirty="0"/>
              <a:t> </a:t>
            </a:r>
            <a:r>
              <a:rPr lang="en-US" dirty="0" err="1"/>
              <a:t>webové</a:t>
            </a:r>
            <a:r>
              <a:rPr lang="en-US" dirty="0"/>
              <a:t> </a:t>
            </a:r>
            <a:r>
              <a:rPr lang="en-US" dirty="0" err="1"/>
              <a:t>stránky</a:t>
            </a:r>
            <a:r>
              <a:rPr lang="en-US" dirty="0"/>
              <a:t>. </a:t>
            </a:r>
            <a:endParaRPr lang="cs-CZ" dirty="0"/>
          </a:p>
          <a:p>
            <a:pPr marL="0" indent="0">
              <a:lnSpc>
                <a:spcPct val="120000"/>
              </a:lnSpc>
              <a:buNone/>
            </a:pPr>
            <a:r>
              <a:rPr lang="cs-CZ" b="1" dirty="0">
                <a:solidFill>
                  <a:schemeClr val="accent3"/>
                </a:solidFill>
              </a:rPr>
              <a:t>U služeb poskytovaných na regionální nebo lokální úrovni </a:t>
            </a:r>
            <a:r>
              <a:rPr lang="cs-CZ" dirty="0"/>
              <a:t>se analyzují v ČR u životních událostí v rámci:</a:t>
            </a:r>
          </a:p>
          <a:p>
            <a:pPr>
              <a:lnSpc>
                <a:spcPct val="120000"/>
              </a:lnSpc>
            </a:pPr>
            <a:r>
              <a:rPr lang="cs-CZ" dirty="0"/>
              <a:t>Rodiny, Dopravy a Stěhování se hodnotí - </a:t>
            </a:r>
            <a:r>
              <a:rPr lang="cs-CZ" b="1" dirty="0"/>
              <a:t>weby 15 největších regionů/samospráv</a:t>
            </a:r>
          </a:p>
          <a:p>
            <a:pPr>
              <a:lnSpc>
                <a:spcPct val="120000"/>
              </a:lnSpc>
            </a:pPr>
            <a:r>
              <a:rPr lang="cs-CZ" dirty="0"/>
              <a:t>Zahájení podnikání, kariéry, studia, běžného podnikání, zdraví a zahájení řízení o drobných pohledávkách - </a:t>
            </a:r>
            <a:r>
              <a:rPr lang="cs-CZ" b="1" dirty="0"/>
              <a:t>weby 5 největších regionů/samospráv</a:t>
            </a:r>
            <a:r>
              <a:rPr lang="cs-CZ" dirty="0"/>
              <a:t>.</a:t>
            </a:r>
          </a:p>
          <a:p>
            <a:pPr marL="0" indent="0">
              <a:lnSpc>
                <a:spcPct val="120000"/>
              </a:lnSpc>
              <a:buNone/>
            </a:pPr>
            <a:r>
              <a:rPr lang="cs-CZ" b="1" dirty="0">
                <a:solidFill>
                  <a:schemeClr val="accent3"/>
                </a:solidFill>
              </a:rPr>
              <a:t>Portálové </a:t>
            </a:r>
            <a:r>
              <a:rPr lang="en-US" b="1" dirty="0" err="1">
                <a:solidFill>
                  <a:schemeClr val="accent3"/>
                </a:solidFill>
              </a:rPr>
              <a:t>webové</a:t>
            </a:r>
            <a:r>
              <a:rPr lang="en-US" b="1" dirty="0">
                <a:solidFill>
                  <a:schemeClr val="accent3"/>
                </a:solidFill>
              </a:rPr>
              <a:t> </a:t>
            </a:r>
            <a:r>
              <a:rPr lang="en-US" b="1" dirty="0" err="1">
                <a:solidFill>
                  <a:schemeClr val="accent3"/>
                </a:solidFill>
              </a:rPr>
              <a:t>stránky</a:t>
            </a:r>
            <a:r>
              <a:rPr lang="en-US" b="1" dirty="0">
                <a:solidFill>
                  <a:schemeClr val="accent3"/>
                </a:solidFill>
              </a:rPr>
              <a:t>:  </a:t>
            </a:r>
            <a:endParaRPr lang="cs-CZ" b="1" dirty="0">
              <a:solidFill>
                <a:schemeClr val="accent3"/>
              </a:solidFill>
            </a:endParaRPr>
          </a:p>
          <a:p>
            <a:pPr>
              <a:lnSpc>
                <a:spcPct val="120000"/>
              </a:lnSpc>
              <a:spcAft>
                <a:spcPts val="800"/>
              </a:spcAft>
            </a:pPr>
            <a:r>
              <a:rPr lang="cs-CZ" sz="2800" b="1" kern="100" dirty="0">
                <a:effectLst/>
                <a:latin typeface="Aptos" panose="020B0004020202020204" pitchFamily="34" charset="0"/>
                <a:ea typeface="Aptos" panose="020B0004020202020204" pitchFamily="34" charset="0"/>
                <a:cs typeface="Times New Roman" panose="02020603050405020304" pitchFamily="18" charset="0"/>
              </a:rPr>
              <a:t>2–3 portálové webové stránky </a:t>
            </a:r>
            <a:r>
              <a:rPr lang="cs-CZ" sz="2800" kern="100" dirty="0">
                <a:effectLst/>
                <a:latin typeface="Aptos" panose="020B0004020202020204" pitchFamily="34" charset="0"/>
                <a:ea typeface="Aptos" panose="020B0004020202020204" pitchFamily="34" charset="0"/>
                <a:cs typeface="Times New Roman" panose="02020603050405020304" pitchFamily="18" charset="0"/>
              </a:rPr>
              <a:t>(na životní událost) = 2-3 nejčastěji uvedené poskytovatele služeb. </a:t>
            </a:r>
          </a:p>
          <a:p>
            <a:pPr>
              <a:lnSpc>
                <a:spcPct val="120000"/>
              </a:lnSpc>
              <a:spcAft>
                <a:spcPts val="800"/>
              </a:spcAft>
            </a:pPr>
            <a:r>
              <a:rPr lang="cs-CZ" sz="2800" kern="100" dirty="0">
                <a:effectLst/>
                <a:latin typeface="Aptos" panose="020B0004020202020204" pitchFamily="34" charset="0"/>
                <a:ea typeface="Aptos" panose="020B0004020202020204" pitchFamily="34" charset="0"/>
                <a:cs typeface="Times New Roman" panose="02020603050405020304" pitchFamily="18" charset="0"/>
              </a:rPr>
              <a:t>V případě, že hlavní poskytovatelé služeb jsou regionální nebo místní, budou vybrána </a:t>
            </a:r>
            <a:r>
              <a:rPr lang="cs-CZ" sz="2800" b="1" kern="100" dirty="0">
                <a:effectLst/>
                <a:latin typeface="Aptos" panose="020B0004020202020204" pitchFamily="34" charset="0"/>
                <a:ea typeface="Aptos" panose="020B0004020202020204" pitchFamily="34" charset="0"/>
                <a:cs typeface="Times New Roman" panose="02020603050405020304" pitchFamily="18" charset="0"/>
              </a:rPr>
              <a:t>3 největší města/regiony.</a:t>
            </a:r>
          </a:p>
          <a:p>
            <a:pPr marL="0" indent="0">
              <a:buNone/>
            </a:pPr>
            <a:endParaRPr lang="cs-CZ" dirty="0"/>
          </a:p>
        </p:txBody>
      </p:sp>
      <p:pic>
        <p:nvPicPr>
          <p:cNvPr id="5" name="Obrázek 4">
            <a:extLst>
              <a:ext uri="{FF2B5EF4-FFF2-40B4-BE49-F238E27FC236}">
                <a16:creationId xmlns:a16="http://schemas.microsoft.com/office/drawing/2014/main" id="{DB790EFB-0509-6322-782F-15E7CEDF5CC7}"/>
              </a:ext>
            </a:extLst>
          </p:cNvPr>
          <p:cNvPicPr>
            <a:picLocks noChangeAspect="1"/>
          </p:cNvPicPr>
          <p:nvPr/>
        </p:nvPicPr>
        <p:blipFill>
          <a:blip r:embed="rId3"/>
          <a:stretch>
            <a:fillRect/>
          </a:stretch>
        </p:blipFill>
        <p:spPr>
          <a:xfrm>
            <a:off x="1525555" y="5213362"/>
            <a:ext cx="8366234" cy="1355389"/>
          </a:xfrm>
          <a:prstGeom prst="rect">
            <a:avLst/>
          </a:prstGeom>
        </p:spPr>
      </p:pic>
    </p:spTree>
    <p:extLst>
      <p:ext uri="{BB962C8B-B14F-4D97-AF65-F5344CB8AC3E}">
        <p14:creationId xmlns:p14="http://schemas.microsoft.com/office/powerpoint/2010/main" val="3615164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DB3DAE-B3BF-19F0-ECC3-E259000D28D8}"/>
              </a:ext>
            </a:extLst>
          </p:cNvPr>
          <p:cNvSpPr>
            <a:spLocks noGrp="1"/>
          </p:cNvSpPr>
          <p:nvPr>
            <p:ph type="title"/>
          </p:nvPr>
        </p:nvSpPr>
        <p:spPr>
          <a:xfrm>
            <a:off x="838200" y="365125"/>
            <a:ext cx="10515600" cy="1071789"/>
          </a:xfrm>
        </p:spPr>
        <p:txBody>
          <a:bodyPr/>
          <a:lstStyle/>
          <a:p>
            <a:r>
              <a:rPr lang="cs-CZ" dirty="0">
                <a:solidFill>
                  <a:schemeClr val="accent3"/>
                </a:solidFill>
              </a:rPr>
              <a:t>Výběr měst, nemocnic a vysokých škol</a:t>
            </a:r>
          </a:p>
        </p:txBody>
      </p:sp>
      <p:sp>
        <p:nvSpPr>
          <p:cNvPr id="3" name="Zástupný obsah 2">
            <a:extLst>
              <a:ext uri="{FF2B5EF4-FFF2-40B4-BE49-F238E27FC236}">
                <a16:creationId xmlns:a16="http://schemas.microsoft.com/office/drawing/2014/main" id="{96C4F3C5-A699-6F65-5DC1-F21F21CC0965}"/>
              </a:ext>
            </a:extLst>
          </p:cNvPr>
          <p:cNvSpPr>
            <a:spLocks noGrp="1"/>
          </p:cNvSpPr>
          <p:nvPr>
            <p:ph idx="1"/>
          </p:nvPr>
        </p:nvSpPr>
        <p:spPr>
          <a:xfrm>
            <a:off x="838201" y="1483567"/>
            <a:ext cx="9271518" cy="4371392"/>
          </a:xfrm>
        </p:spPr>
        <p:txBody>
          <a:bodyPr>
            <a:normAutofit fontScale="85000" lnSpcReduction="10000"/>
          </a:bodyPr>
          <a:lstStyle/>
          <a:p>
            <a:pPr>
              <a:lnSpc>
                <a:spcPct val="120000"/>
              </a:lnSpc>
              <a:spcAft>
                <a:spcPts val="600"/>
              </a:spcAft>
            </a:pPr>
            <a:r>
              <a:rPr lang="cs-CZ" dirty="0">
                <a:solidFill>
                  <a:schemeClr val="accent3"/>
                </a:solidFill>
              </a:rPr>
              <a:t>15 měst</a:t>
            </a:r>
            <a:r>
              <a:rPr lang="cs-CZ" dirty="0">
                <a:solidFill>
                  <a:schemeClr val="accent6">
                    <a:lumMod val="50000"/>
                  </a:schemeClr>
                </a:solidFill>
              </a:rPr>
              <a:t>:</a:t>
            </a:r>
            <a:r>
              <a:rPr lang="cs-CZ" dirty="0">
                <a:solidFill>
                  <a:schemeClr val="tx1">
                    <a:lumMod val="65000"/>
                    <a:lumOff val="35000"/>
                  </a:schemeClr>
                </a:solidFill>
              </a:rPr>
              <a:t> </a:t>
            </a:r>
            <a:r>
              <a:rPr lang="cs-CZ" sz="2400" dirty="0">
                <a:solidFill>
                  <a:schemeClr val="tx1">
                    <a:lumMod val="65000"/>
                    <a:lumOff val="35000"/>
                  </a:schemeClr>
                </a:solidFill>
              </a:rPr>
              <a:t>Praha, Brno, Ostrava, Plzeň, Liberec, Olomouc, České Budějovice, Hradec Králové, Ústí nad Labem, Pardubice, Zlín, Havířov, Kladno, Most, Opava</a:t>
            </a:r>
          </a:p>
          <a:p>
            <a:pPr>
              <a:lnSpc>
                <a:spcPct val="120000"/>
              </a:lnSpc>
              <a:spcAft>
                <a:spcPts val="600"/>
              </a:spcAft>
            </a:pPr>
            <a:r>
              <a:rPr lang="cs-CZ" dirty="0">
                <a:solidFill>
                  <a:schemeClr val="accent3"/>
                </a:solidFill>
              </a:rPr>
              <a:t>14 krajů</a:t>
            </a:r>
            <a:r>
              <a:rPr lang="cs-CZ" dirty="0">
                <a:solidFill>
                  <a:schemeClr val="accent6">
                    <a:lumMod val="50000"/>
                  </a:schemeClr>
                </a:solidFill>
              </a:rPr>
              <a:t>:</a:t>
            </a:r>
            <a:r>
              <a:rPr lang="cs-CZ" dirty="0"/>
              <a:t> </a:t>
            </a:r>
            <a:r>
              <a:rPr lang="cs-CZ" sz="2400" dirty="0">
                <a:solidFill>
                  <a:schemeClr val="tx1">
                    <a:lumMod val="65000"/>
                    <a:lumOff val="35000"/>
                  </a:schemeClr>
                </a:solidFill>
              </a:rPr>
              <a:t>Hl. m. Praha, Středočeský, Jihočeský, Plzeňský, Karlovarský, Ústecký, Liberecký, Královéhradecký, Pardubický, Vysočina, Jihomoravský, Olomoucký, Zlínský a Moravskoslezský </a:t>
            </a:r>
          </a:p>
          <a:p>
            <a:pPr>
              <a:lnSpc>
                <a:spcPct val="120000"/>
              </a:lnSpc>
              <a:spcAft>
                <a:spcPts val="600"/>
              </a:spcAft>
            </a:pPr>
            <a:r>
              <a:rPr lang="cs-CZ" dirty="0">
                <a:solidFill>
                  <a:schemeClr val="accent3"/>
                </a:solidFill>
              </a:rPr>
              <a:t>5 nemocnic</a:t>
            </a:r>
            <a:r>
              <a:rPr lang="cs-CZ" dirty="0">
                <a:solidFill>
                  <a:schemeClr val="accent6">
                    <a:lumMod val="50000"/>
                  </a:schemeClr>
                </a:solidFill>
              </a:rPr>
              <a:t>:</a:t>
            </a:r>
            <a:r>
              <a:rPr lang="cs-CZ" dirty="0"/>
              <a:t> </a:t>
            </a:r>
            <a:r>
              <a:rPr lang="cs-CZ" sz="2400" dirty="0">
                <a:solidFill>
                  <a:schemeClr val="tx1">
                    <a:lumMod val="65000"/>
                    <a:lumOff val="35000"/>
                  </a:schemeClr>
                </a:solidFill>
              </a:rPr>
              <a:t>Všeobecná fakultní nemocnice Praha, Fakultní nemocnice Královské Vinohrady, Fakultní nemocnice Motol, Fakultní nemocnice Brno, IKEM</a:t>
            </a:r>
          </a:p>
          <a:p>
            <a:pPr>
              <a:lnSpc>
                <a:spcPct val="120000"/>
              </a:lnSpc>
              <a:spcAft>
                <a:spcPts val="600"/>
              </a:spcAft>
            </a:pPr>
            <a:r>
              <a:rPr lang="cs-CZ" dirty="0">
                <a:solidFill>
                  <a:schemeClr val="accent3"/>
                </a:solidFill>
              </a:rPr>
              <a:t>6 vysokých škol</a:t>
            </a:r>
            <a:r>
              <a:rPr lang="cs-CZ" dirty="0">
                <a:solidFill>
                  <a:schemeClr val="accent6">
                    <a:lumMod val="50000"/>
                  </a:schemeClr>
                </a:solidFill>
              </a:rPr>
              <a:t>:</a:t>
            </a:r>
            <a:r>
              <a:rPr lang="cs-CZ" dirty="0"/>
              <a:t> </a:t>
            </a:r>
            <a:r>
              <a:rPr lang="cs-CZ" sz="2400" dirty="0">
                <a:solidFill>
                  <a:schemeClr val="tx1">
                    <a:lumMod val="65000"/>
                    <a:lumOff val="35000"/>
                  </a:schemeClr>
                </a:solidFill>
              </a:rPr>
              <a:t>Karlova univerzita Praha, VŠ ekonomická Praha, Masarykova univerzita Brno, ČVUT Praha, Ostravská univerzita, Univerzita Palackého Olomouc </a:t>
            </a:r>
          </a:p>
        </p:txBody>
      </p:sp>
    </p:spTree>
    <p:extLst>
      <p:ext uri="{BB962C8B-B14F-4D97-AF65-F5344CB8AC3E}">
        <p14:creationId xmlns:p14="http://schemas.microsoft.com/office/powerpoint/2010/main" val="1208484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D0D7E82-7655-BD0F-3FCF-4C35A65ADD49}"/>
              </a:ext>
            </a:extLst>
          </p:cNvPr>
          <p:cNvSpPr>
            <a:spLocks noGrp="1"/>
          </p:cNvSpPr>
          <p:nvPr>
            <p:ph type="title"/>
          </p:nvPr>
        </p:nvSpPr>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a:t>
            </a:r>
          </a:p>
        </p:txBody>
      </p:sp>
      <p:sp>
        <p:nvSpPr>
          <p:cNvPr id="3" name="Zástupný obsah 2">
            <a:extLst>
              <a:ext uri="{FF2B5EF4-FFF2-40B4-BE49-F238E27FC236}">
                <a16:creationId xmlns:a16="http://schemas.microsoft.com/office/drawing/2014/main" id="{B00B6C25-03D8-E953-1AA6-52997CE7353F}"/>
              </a:ext>
            </a:extLst>
          </p:cNvPr>
          <p:cNvSpPr>
            <a:spLocks noGrp="1"/>
          </p:cNvSpPr>
          <p:nvPr>
            <p:ph idx="1"/>
          </p:nvPr>
        </p:nvSpPr>
        <p:spPr>
          <a:xfrm>
            <a:off x="838200" y="1825625"/>
            <a:ext cx="10617358" cy="4351338"/>
          </a:xfrm>
        </p:spPr>
        <p:txBody>
          <a:bodyPr>
            <a:normAutofit/>
          </a:bodyPr>
          <a:lstStyle/>
          <a:p>
            <a:r>
              <a:rPr lang="cs-CZ" sz="2400" dirty="0"/>
              <a:t>online informace o službě a online dostupnost transakční služby </a:t>
            </a:r>
            <a:br>
              <a:rPr lang="cs-CZ" sz="2400" dirty="0"/>
            </a:br>
            <a:r>
              <a:rPr lang="cs-CZ" sz="2400" dirty="0"/>
              <a:t>(i přeshraniční);</a:t>
            </a:r>
          </a:p>
          <a:p>
            <a:r>
              <a:rPr lang="cs-CZ" sz="2400" dirty="0"/>
              <a:t>mobilní přívětivost;</a:t>
            </a:r>
          </a:p>
          <a:p>
            <a:r>
              <a:rPr lang="cs-CZ" sz="2400" dirty="0"/>
              <a:t>transparentnost průběhu služby (předem jasné lhůty);</a:t>
            </a:r>
          </a:p>
          <a:p>
            <a:r>
              <a:rPr lang="cs-CZ" sz="2400" dirty="0"/>
              <a:t>využití </a:t>
            </a:r>
            <a:r>
              <a:rPr lang="cs-CZ" sz="2400" dirty="0" err="1"/>
              <a:t>eID</a:t>
            </a:r>
            <a:r>
              <a:rPr lang="cs-CZ" sz="2400" dirty="0"/>
              <a:t>, předvyplněné formuláře; </a:t>
            </a:r>
          </a:p>
          <a:p>
            <a:r>
              <a:rPr lang="cs-CZ" sz="2400" dirty="0"/>
              <a:t>nakládání s osobními údaji;</a:t>
            </a:r>
          </a:p>
          <a:p>
            <a:r>
              <a:rPr lang="cs-CZ" sz="2400" dirty="0"/>
              <a:t>doručení výstupu;</a:t>
            </a:r>
          </a:p>
          <a:p>
            <a:r>
              <a:rPr lang="cs-CZ" sz="2400" dirty="0"/>
              <a:t>uživatelská podpora.</a:t>
            </a:r>
          </a:p>
        </p:txBody>
      </p:sp>
    </p:spTree>
    <p:extLst>
      <p:ext uri="{BB962C8B-B14F-4D97-AF65-F5344CB8AC3E}">
        <p14:creationId xmlns:p14="http://schemas.microsoft.com/office/powerpoint/2010/main" val="211727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C4BEE76-AD4C-1DD8-B12C-7F9C03CE58A2}"/>
              </a:ext>
            </a:extLst>
          </p:cNvPr>
          <p:cNvSpPr>
            <a:spLocks noGrp="1"/>
          </p:cNvSpPr>
          <p:nvPr>
            <p:ph type="title"/>
          </p:nvPr>
        </p:nvSpPr>
        <p:spPr>
          <a:xfrm>
            <a:off x="838199" y="365125"/>
            <a:ext cx="10974356"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A – ke službě)</a:t>
            </a:r>
          </a:p>
        </p:txBody>
      </p:sp>
      <p:sp>
        <p:nvSpPr>
          <p:cNvPr id="3" name="Zástupný obsah 2">
            <a:extLst>
              <a:ext uri="{FF2B5EF4-FFF2-40B4-BE49-F238E27FC236}">
                <a16:creationId xmlns:a16="http://schemas.microsoft.com/office/drawing/2014/main" id="{3F846FDA-48A2-9956-F0E9-4BBA4B32F6F3}"/>
              </a:ext>
            </a:extLst>
          </p:cNvPr>
          <p:cNvSpPr>
            <a:spLocks noGrp="1"/>
          </p:cNvSpPr>
          <p:nvPr>
            <p:ph idx="1"/>
          </p:nvPr>
        </p:nvSpPr>
        <p:spPr/>
        <p:txBody>
          <a:bodyPr/>
          <a:lstStyle/>
          <a:p>
            <a:pPr>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Dostupnost on-line služby</a:t>
            </a:r>
            <a:endParaRPr lang="cs-CZ" sz="1800" b="1" dirty="0">
              <a:solidFill>
                <a:schemeClr val="accent6">
                  <a:lumMod val="75000"/>
                </a:schemeClr>
              </a:solidFill>
              <a:effectLst/>
              <a:latin typeface="Times New Roman" panose="02020603050405020304" pitchFamily="18" charset="0"/>
              <a:ea typeface="Calibri" panose="020F0502020204030204" pitchFamily="34" charset="0"/>
            </a:endParaRPr>
          </a:p>
          <a:p>
            <a:pPr>
              <a:buNone/>
            </a:pPr>
            <a:r>
              <a:rPr lang="cs-CZ" sz="1800" b="1" dirty="0">
                <a:solidFill>
                  <a:schemeClr val="accent6">
                    <a:lumMod val="75000"/>
                  </a:schemeClr>
                </a:solidFill>
                <a:effectLst/>
                <a:latin typeface="Arial" panose="020B0604020202020204" pitchFamily="34" charset="0"/>
                <a:ea typeface="Calibri" panose="020F0502020204030204" pitchFamily="34" charset="0"/>
              </a:rPr>
              <a:t> </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A. Služby jsou k dispozici on-line: </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b="1" dirty="0">
                <a:solidFill>
                  <a:srgbClr val="000000"/>
                </a:solidFill>
                <a:effectLst/>
                <a:latin typeface="Arial" panose="020B0604020202020204" pitchFamily="34" charset="0"/>
                <a:ea typeface="Calibri" panose="020F0502020204030204" pitchFamily="34" charset="0"/>
              </a:rPr>
              <a:t>Posouzení každé jednotlivé informační a transakční služby v rámci životní události: </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A1 Je informace o dané službě k dispozici on-line? </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A2 Je k dispozici on-line služba jako taková?</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A3 Jsou tato služba a informace o službě k dispozici prostřednictvím některého z příslušných portálů?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endParaRPr lang="cs-CZ" dirty="0"/>
          </a:p>
        </p:txBody>
      </p:sp>
    </p:spTree>
    <p:extLst>
      <p:ext uri="{BB962C8B-B14F-4D97-AF65-F5344CB8AC3E}">
        <p14:creationId xmlns:p14="http://schemas.microsoft.com/office/powerpoint/2010/main" val="3229799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ovéPole 2">
            <a:extLst>
              <a:ext uri="{FF2B5EF4-FFF2-40B4-BE49-F238E27FC236}">
                <a16:creationId xmlns:a16="http://schemas.microsoft.com/office/drawing/2014/main" id="{9C91877E-FF95-1A44-E1B3-C7EFB6604B77}"/>
              </a:ext>
            </a:extLst>
          </p:cNvPr>
          <p:cNvSpPr txBox="1"/>
          <p:nvPr/>
        </p:nvSpPr>
        <p:spPr>
          <a:xfrm>
            <a:off x="1140691" y="720435"/>
            <a:ext cx="10648538" cy="5532284"/>
          </a:xfrm>
          <a:prstGeom prst="rect">
            <a:avLst/>
          </a:prstGeom>
          <a:noFill/>
        </p:spPr>
        <p:txBody>
          <a:bodyPr wrap="square">
            <a:spAutoFit/>
          </a:bodyPr>
          <a:lstStyle/>
          <a:p>
            <a:pPr algn="just">
              <a:spcAft>
                <a:spcPts val="1000"/>
              </a:spcAft>
            </a:pPr>
            <a:r>
              <a:rPr lang="cs-CZ" sz="2400" b="1" dirty="0">
                <a:solidFill>
                  <a:schemeClr val="accent6">
                    <a:lumMod val="75000"/>
                  </a:schemeClr>
                </a:solidFill>
                <a:effectLst/>
                <a:ea typeface="Times New Roman" panose="02020603050405020304" pitchFamily="18" charset="0"/>
              </a:rPr>
              <a:t>Index DESI</a:t>
            </a:r>
            <a:r>
              <a:rPr lang="cs-CZ" sz="1800" dirty="0">
                <a:solidFill>
                  <a:schemeClr val="accent6">
                    <a:lumMod val="75000"/>
                  </a:schemeClr>
                </a:solidFill>
                <a:effectLst/>
                <a:ea typeface="Times New Roman" panose="02020603050405020304" pitchFamily="18" charset="0"/>
              </a:rPr>
              <a:t> </a:t>
            </a:r>
            <a:r>
              <a:rPr lang="cs-CZ" sz="1800" dirty="0">
                <a:effectLst/>
                <a:ea typeface="Times New Roman" panose="02020603050405020304" pitchFamily="18" charset="0"/>
              </a:rPr>
              <a:t>(Digital </a:t>
            </a:r>
            <a:r>
              <a:rPr lang="cs-CZ" sz="1800" dirty="0" err="1">
                <a:effectLst/>
                <a:ea typeface="Times New Roman" panose="02020603050405020304" pitchFamily="18" charset="0"/>
              </a:rPr>
              <a:t>Economy</a:t>
            </a:r>
            <a:r>
              <a:rPr lang="cs-CZ" sz="1800" dirty="0">
                <a:effectLst/>
                <a:ea typeface="Times New Roman" panose="02020603050405020304" pitchFamily="18" charset="0"/>
              </a:rPr>
              <a:t> and Society Index) </a:t>
            </a:r>
            <a:r>
              <a:rPr lang="cs-CZ" sz="1800" b="1" dirty="0">
                <a:effectLst/>
                <a:ea typeface="Times New Roman" panose="02020603050405020304" pitchFamily="18" charset="0"/>
              </a:rPr>
              <a:t>hodnocení</a:t>
            </a:r>
            <a:r>
              <a:rPr lang="cs-CZ" b="1" dirty="0">
                <a:ea typeface="Times New Roman" panose="02020603050405020304" pitchFamily="18" charset="0"/>
              </a:rPr>
              <a:t> </a:t>
            </a:r>
            <a:r>
              <a:rPr lang="cs-CZ" dirty="0">
                <a:ea typeface="Times New Roman" panose="02020603050405020304" pitchFamily="18" charset="0"/>
              </a:rPr>
              <a:t>EK</a:t>
            </a:r>
            <a:r>
              <a:rPr lang="cs-CZ" sz="1800" dirty="0">
                <a:effectLst/>
                <a:ea typeface="Times New Roman" panose="02020603050405020304" pitchFamily="18" charset="0"/>
              </a:rPr>
              <a:t> pokroku při budování digitálních ekonomik a digitální společnosti v členských státech EU. </a:t>
            </a:r>
          </a:p>
          <a:p>
            <a:pPr algn="just">
              <a:spcAft>
                <a:spcPts val="1000"/>
              </a:spcAft>
            </a:pPr>
            <a:r>
              <a:rPr lang="cs-CZ" sz="1800" i="1" dirty="0">
                <a:effectLst/>
                <a:ea typeface="Times New Roman" panose="02020603050405020304" pitchFamily="18" charset="0"/>
              </a:rPr>
              <a:t>Zveřejňuje se jako </a:t>
            </a:r>
            <a:r>
              <a:rPr lang="cs-CZ" sz="1800" b="1" i="1" dirty="0">
                <a:effectLst/>
                <a:ea typeface="Times New Roman" panose="02020603050405020304" pitchFamily="18" charset="0"/>
              </a:rPr>
              <a:t>Zpráva o plnění digitální dekády, DESI dashboard a </a:t>
            </a:r>
            <a:r>
              <a:rPr lang="cs-CZ" b="1" i="1" dirty="0">
                <a:ea typeface="Times New Roman" panose="02020603050405020304" pitchFamily="18" charset="0"/>
              </a:rPr>
              <a:t>eGovernment. Benchmark</a:t>
            </a:r>
            <a:r>
              <a:rPr lang="cs-CZ" i="1" dirty="0">
                <a:ea typeface="Times New Roman" panose="02020603050405020304" pitchFamily="18" charset="0"/>
              </a:rPr>
              <a:t>.</a:t>
            </a:r>
            <a:endParaRPr lang="cs-CZ" dirty="0">
              <a:ea typeface="Times New Roman" panose="02020603050405020304" pitchFamily="18" charset="0"/>
            </a:endParaRPr>
          </a:p>
          <a:p>
            <a:pPr algn="just">
              <a:spcAft>
                <a:spcPts val="1000"/>
              </a:spcAft>
            </a:pPr>
            <a:r>
              <a:rPr lang="cs-CZ" sz="1800" dirty="0">
                <a:effectLst/>
                <a:ea typeface="Times New Roman" panose="02020603050405020304" pitchFamily="18" charset="0"/>
              </a:rPr>
              <a:t>Soubor ukazatelů sdružených do 4 oblastí</a:t>
            </a:r>
            <a:r>
              <a:rPr lang="cs-CZ" dirty="0">
                <a:ea typeface="Times New Roman" panose="02020603050405020304" pitchFamily="18" charset="0"/>
              </a:rPr>
              <a:t>:</a:t>
            </a:r>
          </a:p>
          <a:p>
            <a:pPr marL="285750" indent="-285750" algn="just">
              <a:spcAft>
                <a:spcPts val="1000"/>
              </a:spcAft>
              <a:buFontTx/>
              <a:buChar char="-"/>
            </a:pPr>
            <a:r>
              <a:rPr lang="cs-CZ" sz="1800" dirty="0">
                <a:solidFill>
                  <a:schemeClr val="bg2">
                    <a:lumMod val="75000"/>
                  </a:schemeClr>
                </a:solidFill>
                <a:effectLst/>
                <a:ea typeface="Times New Roman" panose="02020603050405020304" pitchFamily="18" charset="0"/>
              </a:rPr>
              <a:t>Digitální vzdělávání</a:t>
            </a:r>
          </a:p>
          <a:p>
            <a:pPr marL="285750" indent="-285750" algn="just">
              <a:spcAft>
                <a:spcPts val="1000"/>
              </a:spcAft>
              <a:buFontTx/>
              <a:buChar char="-"/>
            </a:pPr>
            <a:r>
              <a:rPr lang="cs-CZ" dirty="0">
                <a:solidFill>
                  <a:schemeClr val="bg2">
                    <a:lumMod val="75000"/>
                  </a:schemeClr>
                </a:solidFill>
                <a:ea typeface="Times New Roman" panose="02020603050405020304" pitchFamily="18" charset="0"/>
              </a:rPr>
              <a:t>Digitální infrastruktura</a:t>
            </a:r>
          </a:p>
          <a:p>
            <a:pPr marL="285750" indent="-285750" algn="just">
              <a:spcAft>
                <a:spcPts val="1000"/>
              </a:spcAft>
              <a:buFontTx/>
              <a:buChar char="-"/>
            </a:pPr>
            <a:r>
              <a:rPr lang="cs-CZ" sz="1800" dirty="0">
                <a:solidFill>
                  <a:schemeClr val="bg2">
                    <a:lumMod val="75000"/>
                  </a:schemeClr>
                </a:solidFill>
                <a:effectLst/>
                <a:ea typeface="Times New Roman" panose="02020603050405020304" pitchFamily="18" charset="0"/>
              </a:rPr>
              <a:t>Digitální </a:t>
            </a:r>
            <a:r>
              <a:rPr lang="cs-CZ" dirty="0">
                <a:solidFill>
                  <a:schemeClr val="bg2">
                    <a:lumMod val="75000"/>
                  </a:schemeClr>
                </a:solidFill>
                <a:ea typeface="Times New Roman" panose="02020603050405020304" pitchFamily="18" charset="0"/>
              </a:rPr>
              <a:t>transformace podniků</a:t>
            </a:r>
          </a:p>
          <a:p>
            <a:pPr marL="285750" indent="-285750" algn="just">
              <a:spcAft>
                <a:spcPts val="300"/>
              </a:spcAft>
              <a:buFontTx/>
              <a:buChar char="-"/>
            </a:pPr>
            <a:r>
              <a:rPr lang="cs-CZ" sz="1800" b="1" dirty="0">
                <a:solidFill>
                  <a:schemeClr val="accent6">
                    <a:lumMod val="75000"/>
                  </a:schemeClr>
                </a:solidFill>
                <a:effectLst/>
                <a:ea typeface="Times New Roman" panose="02020603050405020304" pitchFamily="18" charset="0"/>
              </a:rPr>
              <a:t>Digi</a:t>
            </a:r>
            <a:r>
              <a:rPr lang="cs-CZ" b="1" dirty="0">
                <a:solidFill>
                  <a:schemeClr val="accent6">
                    <a:lumMod val="75000"/>
                  </a:schemeClr>
                </a:solidFill>
                <a:ea typeface="Times New Roman" panose="02020603050405020304" pitchFamily="18" charset="0"/>
              </a:rPr>
              <a:t>tální služby veřejné správy (DIA)</a:t>
            </a:r>
          </a:p>
          <a:p>
            <a:pPr algn="just">
              <a:spcAft>
                <a:spcPts val="600"/>
              </a:spcAft>
            </a:pPr>
            <a:r>
              <a:rPr lang="cs-CZ" sz="1800" b="1" dirty="0">
                <a:effectLst/>
                <a:ea typeface="Times New Roman" panose="02020603050405020304" pitchFamily="18" charset="0"/>
              </a:rPr>
              <a:t>	</a:t>
            </a:r>
            <a:r>
              <a:rPr lang="cs-CZ" sz="1800" dirty="0">
                <a:effectLst/>
                <a:ea typeface="Times New Roman" panose="02020603050405020304" pitchFamily="18" charset="0"/>
              </a:rPr>
              <a:t>-</a:t>
            </a:r>
            <a:r>
              <a:rPr lang="cs-CZ" sz="1800" b="1" dirty="0">
                <a:effectLst/>
                <a:ea typeface="Times New Roman" panose="02020603050405020304" pitchFamily="18" charset="0"/>
              </a:rPr>
              <a:t> </a:t>
            </a:r>
            <a:r>
              <a:rPr lang="cs-CZ" sz="1400" dirty="0">
                <a:effectLst/>
                <a:ea typeface="Times New Roman" panose="02020603050405020304" pitchFamily="18" charset="0"/>
              </a:rPr>
              <a:t>eGovernment </a:t>
            </a:r>
            <a:r>
              <a:rPr lang="cs-CZ" sz="1400" dirty="0" err="1">
                <a:effectLst/>
                <a:ea typeface="Times New Roman" panose="02020603050405020304" pitchFamily="18" charset="0"/>
              </a:rPr>
              <a:t>users</a:t>
            </a:r>
            <a:r>
              <a:rPr lang="cs-CZ" sz="1400" dirty="0">
                <a:effectLst/>
                <a:ea typeface="Times New Roman" panose="02020603050405020304" pitchFamily="18" charset="0"/>
              </a:rPr>
              <a:t> – </a:t>
            </a:r>
            <a:r>
              <a:rPr lang="cs-CZ" sz="1400" dirty="0" err="1">
                <a:effectLst/>
                <a:ea typeface="Times New Roman" panose="02020603050405020304" pitchFamily="18" charset="0"/>
              </a:rPr>
              <a:t>Eurostat</a:t>
            </a:r>
            <a:endParaRPr lang="cs-CZ" sz="1400" dirty="0">
              <a:effectLst/>
              <a:ea typeface="Times New Roman" panose="02020603050405020304" pitchFamily="18" charset="0"/>
            </a:endParaRPr>
          </a:p>
          <a:p>
            <a:pPr algn="just">
              <a:spcAft>
                <a:spcPts val="600"/>
              </a:spcAft>
            </a:pPr>
            <a:r>
              <a:rPr lang="cs-CZ" sz="1400" dirty="0">
                <a:ea typeface="Times New Roman" panose="02020603050405020304" pitchFamily="18" charset="0"/>
              </a:rPr>
              <a:t>	- digitální služby pro občany – </a:t>
            </a:r>
            <a:r>
              <a:rPr lang="cs-CZ" sz="1400" b="1" dirty="0">
                <a:solidFill>
                  <a:schemeClr val="accent3"/>
                </a:solidFill>
                <a:ea typeface="Times New Roman" panose="02020603050405020304" pitchFamily="18" charset="0"/>
              </a:rPr>
              <a:t>eGovernment Benchmark</a:t>
            </a:r>
          </a:p>
          <a:p>
            <a:pPr algn="just">
              <a:spcAft>
                <a:spcPts val="600"/>
              </a:spcAft>
            </a:pPr>
            <a:r>
              <a:rPr lang="cs-CZ" sz="1400" dirty="0">
                <a:effectLst/>
                <a:ea typeface="Times New Roman" panose="02020603050405020304" pitchFamily="18" charset="0"/>
              </a:rPr>
              <a:t>	- digitální služby pro podniky </a:t>
            </a:r>
            <a:r>
              <a:rPr lang="cs-CZ" sz="1400" dirty="0">
                <a:ea typeface="Times New Roman" panose="02020603050405020304" pitchFamily="18" charset="0"/>
              </a:rPr>
              <a:t>– </a:t>
            </a:r>
            <a:r>
              <a:rPr lang="cs-CZ" sz="1400" b="1" dirty="0">
                <a:solidFill>
                  <a:schemeClr val="accent3"/>
                </a:solidFill>
                <a:ea typeface="Times New Roman" panose="02020603050405020304" pitchFamily="18" charset="0"/>
              </a:rPr>
              <a:t>eGovernment Benchmark</a:t>
            </a:r>
            <a:endParaRPr lang="cs-CZ" sz="1400" b="1" dirty="0">
              <a:solidFill>
                <a:schemeClr val="accent3"/>
              </a:solidFill>
              <a:effectLst/>
              <a:ea typeface="Times New Roman" panose="02020603050405020304" pitchFamily="18" charset="0"/>
            </a:endParaRPr>
          </a:p>
          <a:p>
            <a:pPr algn="just">
              <a:spcAft>
                <a:spcPts val="600"/>
              </a:spcAft>
            </a:pPr>
            <a:r>
              <a:rPr lang="cs-CZ" sz="1400" dirty="0">
                <a:ea typeface="Times New Roman" panose="02020603050405020304" pitchFamily="18" charset="0"/>
              </a:rPr>
              <a:t>	- </a:t>
            </a:r>
            <a:r>
              <a:rPr lang="cs-CZ" sz="1400" dirty="0"/>
              <a:t>předvyplněné formuláře </a:t>
            </a:r>
            <a:r>
              <a:rPr lang="cs-CZ" sz="1400" dirty="0">
                <a:ea typeface="Times New Roman" panose="02020603050405020304" pitchFamily="18" charset="0"/>
              </a:rPr>
              <a:t>– </a:t>
            </a:r>
            <a:r>
              <a:rPr lang="cs-CZ" sz="1400" b="1" dirty="0">
                <a:solidFill>
                  <a:schemeClr val="accent3"/>
                </a:solidFill>
                <a:ea typeface="Times New Roman" panose="02020603050405020304" pitchFamily="18" charset="0"/>
              </a:rPr>
              <a:t>eGovernment Benchmark</a:t>
            </a:r>
            <a:endParaRPr lang="cs-CZ" sz="1400" b="1" dirty="0">
              <a:solidFill>
                <a:schemeClr val="accent3"/>
              </a:solidFill>
            </a:endParaRPr>
          </a:p>
          <a:p>
            <a:pPr algn="just">
              <a:spcAft>
                <a:spcPts val="600"/>
              </a:spcAft>
            </a:pPr>
            <a:r>
              <a:rPr lang="cs-CZ" sz="1400" dirty="0"/>
              <a:t>	- transparentnost doručení služby, navržení služby a transparentnost osobních dat </a:t>
            </a:r>
            <a:r>
              <a:rPr lang="cs-CZ" sz="1400" dirty="0">
                <a:ea typeface="Times New Roman" panose="02020603050405020304" pitchFamily="18" charset="0"/>
              </a:rPr>
              <a:t>– </a:t>
            </a:r>
            <a:r>
              <a:rPr lang="cs-CZ" sz="1400" b="1" dirty="0">
                <a:solidFill>
                  <a:schemeClr val="accent3"/>
                </a:solidFill>
                <a:ea typeface="Times New Roman" panose="02020603050405020304" pitchFamily="18" charset="0"/>
              </a:rPr>
              <a:t>eGovernment Benchmark</a:t>
            </a:r>
            <a:endParaRPr lang="cs-CZ" sz="1400" b="1" dirty="0">
              <a:solidFill>
                <a:schemeClr val="accent3"/>
              </a:solidFill>
            </a:endParaRPr>
          </a:p>
          <a:p>
            <a:pPr algn="just">
              <a:spcAft>
                <a:spcPts val="600"/>
              </a:spcAft>
            </a:pPr>
            <a:r>
              <a:rPr lang="cs-CZ" sz="1400" dirty="0"/>
              <a:t>	- uživatelská podpora </a:t>
            </a:r>
            <a:r>
              <a:rPr lang="cs-CZ" sz="1400" dirty="0">
                <a:ea typeface="Times New Roman" panose="02020603050405020304" pitchFamily="18" charset="0"/>
              </a:rPr>
              <a:t>– </a:t>
            </a:r>
            <a:r>
              <a:rPr lang="cs-CZ" sz="1400" b="1" dirty="0">
                <a:solidFill>
                  <a:schemeClr val="accent3"/>
                </a:solidFill>
                <a:ea typeface="Times New Roman" panose="02020603050405020304" pitchFamily="18" charset="0"/>
              </a:rPr>
              <a:t>eGovernment Benchmark</a:t>
            </a:r>
            <a:endParaRPr lang="cs-CZ" sz="1400" b="1" dirty="0">
              <a:solidFill>
                <a:schemeClr val="accent3"/>
              </a:solidFill>
            </a:endParaRPr>
          </a:p>
          <a:p>
            <a:pPr algn="just">
              <a:spcAft>
                <a:spcPts val="600"/>
              </a:spcAft>
            </a:pPr>
            <a:r>
              <a:rPr lang="cs-CZ" sz="1400" dirty="0"/>
              <a:t>	- mobilní přívětivost </a:t>
            </a:r>
            <a:r>
              <a:rPr lang="cs-CZ" sz="1400" dirty="0">
                <a:ea typeface="Times New Roman" panose="02020603050405020304" pitchFamily="18" charset="0"/>
              </a:rPr>
              <a:t>– </a:t>
            </a:r>
            <a:r>
              <a:rPr lang="cs-CZ" sz="1400" b="1" dirty="0">
                <a:solidFill>
                  <a:schemeClr val="accent3"/>
                </a:solidFill>
                <a:ea typeface="Times New Roman" panose="02020603050405020304" pitchFamily="18" charset="0"/>
              </a:rPr>
              <a:t>eGovernment Benchmark</a:t>
            </a:r>
            <a:endParaRPr lang="cs-CZ" sz="1400" b="1" dirty="0">
              <a:solidFill>
                <a:schemeClr val="accent3"/>
              </a:solidFill>
            </a:endParaRPr>
          </a:p>
          <a:p>
            <a:pPr algn="just">
              <a:spcAft>
                <a:spcPts val="600"/>
              </a:spcAft>
            </a:pPr>
            <a:r>
              <a:rPr lang="cs-CZ" sz="1400" dirty="0"/>
              <a:t>	- přístup ke zdravotním údajům – Digital </a:t>
            </a:r>
            <a:r>
              <a:rPr lang="cs-CZ" sz="1400" dirty="0" err="1"/>
              <a:t>Decade</a:t>
            </a:r>
            <a:r>
              <a:rPr lang="cs-CZ" sz="1400" dirty="0"/>
              <a:t> </a:t>
            </a:r>
            <a:r>
              <a:rPr lang="cs-CZ" sz="1400" dirty="0" err="1"/>
              <a:t>eHealth</a:t>
            </a:r>
            <a:r>
              <a:rPr lang="cs-CZ" sz="1400" dirty="0"/>
              <a:t> </a:t>
            </a:r>
            <a:r>
              <a:rPr lang="cs-CZ" sz="1400" dirty="0" err="1"/>
              <a:t>indicators</a:t>
            </a:r>
            <a:r>
              <a:rPr lang="cs-CZ" sz="1400" dirty="0"/>
              <a:t> development report</a:t>
            </a:r>
          </a:p>
        </p:txBody>
      </p:sp>
    </p:spTree>
    <p:extLst>
      <p:ext uri="{BB962C8B-B14F-4D97-AF65-F5344CB8AC3E}">
        <p14:creationId xmlns:p14="http://schemas.microsoft.com/office/powerpoint/2010/main" val="932732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E8B93F3-5076-8792-2E2F-0B3A4092E526}"/>
              </a:ext>
            </a:extLst>
          </p:cNvPr>
          <p:cNvSpPr>
            <a:spLocks noGrp="1"/>
          </p:cNvSpPr>
          <p:nvPr>
            <p:ph type="title"/>
          </p:nvPr>
        </p:nvSpPr>
        <p:spPr>
          <a:xfrm>
            <a:off x="838199" y="365126"/>
            <a:ext cx="10909041" cy="983148"/>
          </a:xfrm>
        </p:spPr>
        <p:txBody>
          <a:bodyPr>
            <a:normAutofit fontScale="90000"/>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B – k přeshraniční službě) </a:t>
            </a:r>
            <a:endParaRPr lang="cs-CZ" dirty="0"/>
          </a:p>
        </p:txBody>
      </p:sp>
      <p:sp>
        <p:nvSpPr>
          <p:cNvPr id="3" name="Zástupný obsah 2">
            <a:extLst>
              <a:ext uri="{FF2B5EF4-FFF2-40B4-BE49-F238E27FC236}">
                <a16:creationId xmlns:a16="http://schemas.microsoft.com/office/drawing/2014/main" id="{63CC3F69-755B-1DEF-33C5-4B40CC0CB386}"/>
              </a:ext>
            </a:extLst>
          </p:cNvPr>
          <p:cNvSpPr>
            <a:spLocks noGrp="1"/>
          </p:cNvSpPr>
          <p:nvPr>
            <p:ph idx="1"/>
          </p:nvPr>
        </p:nvSpPr>
        <p:spPr>
          <a:xfrm>
            <a:off x="838200" y="1450910"/>
            <a:ext cx="10515600" cy="5113176"/>
          </a:xfrm>
        </p:spPr>
        <p:txBody>
          <a:bodyPr>
            <a:normAutofit fontScale="85000" lnSpcReduction="10000"/>
          </a:bodyPr>
          <a:lstStyle/>
          <a:p>
            <a:pPr>
              <a:spcAft>
                <a:spcPts val="600"/>
              </a:spcAft>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Dostupnost on-line služby</a:t>
            </a:r>
            <a:endParaRPr lang="cs-CZ" sz="1800" b="1"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B. Přeshraniční služby jsou k dispozici online: </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B1 Je informace o dané službě dostupné on-line pro přeshraniční uživatele?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B2 Může přeshraniční uživatel čerpat službu on-line ? (</a:t>
            </a:r>
            <a:r>
              <a:rPr lang="cs-CZ" sz="1800" i="1" dirty="0">
                <a:solidFill>
                  <a:srgbClr val="000000"/>
                </a:solidFill>
                <a:effectLst/>
                <a:latin typeface="Arial" panose="020B0604020202020204" pitchFamily="34" charset="0"/>
                <a:ea typeface="Calibri" panose="020F0502020204030204" pitchFamily="34" charset="0"/>
              </a:rPr>
              <a:t>Např. je možné v případě potřeby předložit cizojazyčnou verzi požadovaného dokumentu, nebo je třeba jej nejprve přeložit či požádat o úřední uznání? Je možné se v případě potřeby přihlásit pomocí zahraničního </a:t>
            </a:r>
            <a:r>
              <a:rPr lang="cs-CZ" sz="1800" i="1" dirty="0" err="1">
                <a:solidFill>
                  <a:srgbClr val="000000"/>
                </a:solidFill>
                <a:effectLst/>
                <a:latin typeface="Arial" panose="020B0604020202020204" pitchFamily="34" charset="0"/>
                <a:ea typeface="Calibri" panose="020F0502020204030204" pitchFamily="34" charset="0"/>
              </a:rPr>
              <a:t>eID</a:t>
            </a:r>
            <a:r>
              <a:rPr lang="cs-CZ" sz="1800" i="1" dirty="0">
                <a:solidFill>
                  <a:srgbClr val="000000"/>
                </a:solidFill>
                <a:effectLst/>
                <a:latin typeface="Arial" panose="020B0604020202020204" pitchFamily="34" charset="0"/>
                <a:ea typeface="Calibri" panose="020F0502020204030204" pitchFamily="34" charset="0"/>
              </a:rPr>
              <a:t>?</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B3 Pokud je odpověď na předchozí otázku záporná, s jakými překážkami se přeshraniční uživatel setkává (více možností):</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Vyžaduje se národní online identifikace/autentizace</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Cizinec nemůže předložit požadované elektronické dokumenty</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Potřeba překladu nebo uznání požadovaného dokladu</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Webové stránky nejsou dostupné v angličtině (na webových stránkách není integrovaná funkce překladu)</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Překlad uvedený na webových stránkách je nejasný nebo nesprávný</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Nedostatek informací zaměřených na zahraniční uživatele</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spcAft>
                <a:spcPts val="300"/>
              </a:spcAft>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Potřeba fyzického setkání</a:t>
            </a:r>
            <a:endParaRPr lang="cs-CZ" sz="1800" dirty="0">
              <a:solidFill>
                <a:srgbClr val="000000"/>
              </a:solidFill>
              <a:effectLst/>
              <a:latin typeface="Times New Roman" panose="02020603050405020304" pitchFamily="18" charset="0"/>
              <a:ea typeface="Calibri" panose="020F0502020204030204" pitchFamily="34" charset="0"/>
            </a:endParaRPr>
          </a:p>
          <a:p>
            <a:pPr marL="342900" lvl="0" indent="-342900">
              <a:spcBef>
                <a:spcPts val="600"/>
              </a:spcBef>
              <a:buFont typeface="Courier New" panose="02070309020205020404" pitchFamily="49" charset="0"/>
              <a:buChar char="o"/>
            </a:pPr>
            <a:r>
              <a:rPr lang="cs-CZ" sz="1800" dirty="0">
                <a:solidFill>
                  <a:srgbClr val="000000"/>
                </a:solidFill>
                <a:effectLst/>
                <a:latin typeface="Arial" panose="020B0604020202020204" pitchFamily="34" charset="0"/>
                <a:ea typeface="Calibri" panose="020F0502020204030204" pitchFamily="34" charset="0"/>
              </a:rPr>
              <a:t>Jiné (uvede </a:t>
            </a:r>
            <a:r>
              <a:rPr lang="cs-CZ" sz="1800" dirty="0" err="1">
                <a:solidFill>
                  <a:srgbClr val="000000"/>
                </a:solidFill>
                <a:effectLst/>
                <a:latin typeface="Arial" panose="020B0604020202020204" pitchFamily="34" charset="0"/>
                <a:ea typeface="Calibri" panose="020F0502020204030204" pitchFamily="34" charset="0"/>
              </a:rPr>
              <a:t>Mystery</a:t>
            </a:r>
            <a:r>
              <a:rPr lang="cs-CZ" sz="1800" dirty="0">
                <a:solidFill>
                  <a:srgbClr val="000000"/>
                </a:solidFill>
                <a:effectLst/>
                <a:latin typeface="Arial" panose="020B0604020202020204" pitchFamily="34" charset="0"/>
                <a:ea typeface="Calibri" panose="020F0502020204030204" pitchFamily="34" charset="0"/>
              </a:rPr>
              <a:t> </a:t>
            </a:r>
            <a:r>
              <a:rPr lang="cs-CZ" sz="1800" dirty="0" err="1">
                <a:solidFill>
                  <a:srgbClr val="000000"/>
                </a:solidFill>
                <a:effectLst/>
                <a:latin typeface="Arial" panose="020B0604020202020204" pitchFamily="34" charset="0"/>
                <a:ea typeface="Calibri" panose="020F0502020204030204" pitchFamily="34" charset="0"/>
              </a:rPr>
              <a:t>Shopper</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176416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BA1DBBF-4177-1C6F-CF55-3A37E99576CA}"/>
              </a:ext>
            </a:extLst>
          </p:cNvPr>
          <p:cNvSpPr>
            <a:spLocks noGrp="1"/>
          </p:cNvSpPr>
          <p:nvPr>
            <p:ph type="title"/>
          </p:nvPr>
        </p:nvSpPr>
        <p:spPr>
          <a:xfrm>
            <a:off x="838200" y="365126"/>
            <a:ext cx="10311882" cy="1081119"/>
          </a:xfrm>
        </p:spPr>
        <p:txBody>
          <a:bodyPr>
            <a:normAutofit fontScale="90000"/>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C – ke službě)</a:t>
            </a:r>
            <a:endParaRPr lang="cs-CZ" dirty="0"/>
          </a:p>
        </p:txBody>
      </p:sp>
      <p:sp>
        <p:nvSpPr>
          <p:cNvPr id="3" name="Zástupný obsah 2">
            <a:extLst>
              <a:ext uri="{FF2B5EF4-FFF2-40B4-BE49-F238E27FC236}">
                <a16:creationId xmlns:a16="http://schemas.microsoft.com/office/drawing/2014/main" id="{1D6A666E-CBAD-452D-7DCC-6580D89A1D68}"/>
              </a:ext>
            </a:extLst>
          </p:cNvPr>
          <p:cNvSpPr>
            <a:spLocks noGrp="1"/>
          </p:cNvSpPr>
          <p:nvPr>
            <p:ph idx="1"/>
          </p:nvPr>
        </p:nvSpPr>
        <p:spPr>
          <a:xfrm>
            <a:off x="838200" y="1408922"/>
            <a:ext cx="10515600" cy="5033866"/>
          </a:xfrm>
        </p:spPr>
        <p:txBody>
          <a:bodyPr/>
          <a:lstStyle/>
          <a:p>
            <a:pPr>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Dostupnost on-line služby</a:t>
            </a: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C. Mobilní on-line dostupnost</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b="1" dirty="0">
                <a:solidFill>
                  <a:srgbClr val="000000"/>
                </a:solidFill>
                <a:effectLst/>
                <a:latin typeface="Arial" panose="020B0604020202020204" pitchFamily="34" charset="0"/>
                <a:ea typeface="Calibri" panose="020F0502020204030204" pitchFamily="34" charset="0"/>
              </a:rPr>
              <a:t>Posouzení dvou transakčních služeb z každé oblasti</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C1 Je informace o dané službě dostupné on-line prostřednictvím mobilního telefonu nebo responsivní webové stránky?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C2 Je taková služba dostupná online prostřednictvím mobilní aplikace nebo responzivní webové         stránky? </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pic>
        <p:nvPicPr>
          <p:cNvPr id="4" name="Obrázek 3" descr="Obsah obrázku text, snímek obrazovky, software, Webová stránka&#10;&#10;Popis byl vytvořen automaticky">
            <a:extLst>
              <a:ext uri="{FF2B5EF4-FFF2-40B4-BE49-F238E27FC236}">
                <a16:creationId xmlns:a16="http://schemas.microsoft.com/office/drawing/2014/main" id="{13C4E339-72ED-1B4E-CA4B-A267C1775002}"/>
              </a:ext>
            </a:extLst>
          </p:cNvPr>
          <p:cNvPicPr>
            <a:picLocks noChangeAspect="1"/>
          </p:cNvPicPr>
          <p:nvPr/>
        </p:nvPicPr>
        <p:blipFill rotWithShape="1">
          <a:blip r:embed="rId3"/>
          <a:srcRect l="26799" t="28793" r="25579" b="28962"/>
          <a:stretch/>
        </p:blipFill>
        <p:spPr bwMode="auto">
          <a:xfrm>
            <a:off x="5071188" y="3852180"/>
            <a:ext cx="5141168" cy="25020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4454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18B78A-AE9C-DC88-D4A1-D39598BA4E10}"/>
              </a:ext>
            </a:extLst>
          </p:cNvPr>
          <p:cNvSpPr>
            <a:spLocks noGrp="1"/>
          </p:cNvSpPr>
          <p:nvPr>
            <p:ph type="title"/>
          </p:nvPr>
        </p:nvSpPr>
        <p:spPr>
          <a:xfrm>
            <a:off x="838199" y="365125"/>
            <a:ext cx="11226283"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D – ke službě)</a:t>
            </a:r>
            <a:endParaRPr lang="cs-CZ" b="1" dirty="0"/>
          </a:p>
        </p:txBody>
      </p:sp>
      <p:sp>
        <p:nvSpPr>
          <p:cNvPr id="3" name="Zástupný obsah 2">
            <a:extLst>
              <a:ext uri="{FF2B5EF4-FFF2-40B4-BE49-F238E27FC236}">
                <a16:creationId xmlns:a16="http://schemas.microsoft.com/office/drawing/2014/main" id="{DC141055-3B20-07E2-ADBD-EB7D13B9E097}"/>
              </a:ext>
            </a:extLst>
          </p:cNvPr>
          <p:cNvSpPr>
            <a:spLocks noGrp="1"/>
          </p:cNvSpPr>
          <p:nvPr>
            <p:ph idx="1"/>
          </p:nvPr>
        </p:nvSpPr>
        <p:spPr/>
        <p:txBody>
          <a:bodyPr/>
          <a:lstStyle/>
          <a:p>
            <a:pPr>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Dostupnost on-line služby</a:t>
            </a:r>
          </a:p>
          <a:p>
            <a:pPr>
              <a:buNone/>
            </a:pPr>
            <a:endParaRPr lang="cs-CZ" sz="1800" b="1"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D. Transparentnost doručení/průběhu služby</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D1 Je na stránce informace, jak dlouho bude celý proces trvat </a:t>
            </a:r>
            <a:r>
              <a:rPr lang="cs-CZ" sz="1800" dirty="0">
                <a:solidFill>
                  <a:srgbClr val="000000"/>
                </a:solidFill>
                <a:latin typeface="Arial" panose="020B0604020202020204" pitchFamily="34" charset="0"/>
                <a:ea typeface="Calibri" panose="020F0502020204030204" pitchFamily="34" charset="0"/>
              </a:rPr>
              <a:t>před </a:t>
            </a:r>
            <a:r>
              <a:rPr lang="cs-CZ" sz="1800">
                <a:solidFill>
                  <a:srgbClr val="000000"/>
                </a:solidFill>
                <a:latin typeface="Arial" panose="020B0604020202020204" pitchFamily="34" charset="0"/>
                <a:ea typeface="Calibri" panose="020F0502020204030204" pitchFamily="34" charset="0"/>
              </a:rPr>
              <a:t>zahájením vyřizování služby </a:t>
            </a:r>
            <a:r>
              <a:rPr lang="cs-CZ" sz="1800">
                <a:solidFill>
                  <a:srgbClr val="000000"/>
                </a:solidFill>
                <a:effectLst/>
                <a:latin typeface="Arial" panose="020B060402020202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a:t>
            </a:r>
            <a:r>
              <a:rPr lang="cs-CZ" sz="1800" i="1" dirty="0">
                <a:solidFill>
                  <a:srgbClr val="000000"/>
                </a:solidFill>
                <a:effectLst/>
                <a:latin typeface="Arial" panose="020B0604020202020204" pitchFamily="34" charset="0"/>
                <a:ea typeface="Calibri" panose="020F0502020204030204" pitchFamily="34" charset="0"/>
              </a:rPr>
              <a:t>tj. jak dlouho trvá vyplnění online formuláře</a:t>
            </a: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D2 Je jasné, jaké jsou lhůty pro poskytnutí služby (</a:t>
            </a:r>
            <a:r>
              <a:rPr lang="cs-CZ" sz="1800" i="1" dirty="0">
                <a:solidFill>
                  <a:srgbClr val="000000"/>
                </a:solidFill>
                <a:effectLst/>
                <a:latin typeface="Arial" panose="020B0604020202020204" pitchFamily="34" charset="0"/>
                <a:ea typeface="Calibri" panose="020F0502020204030204" pitchFamily="34" charset="0"/>
              </a:rPr>
              <a:t>tj. kdy se očekává, že bude služba poskytnuta, v ideálním případě dříve, než je zákonná maximální lhůta</a:t>
            </a: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r>
              <a:rPr lang="cs-CZ" sz="1800" dirty="0">
                <a:solidFill>
                  <a:srgbClr val="000000"/>
                </a:solidFill>
                <a:effectLst/>
                <a:latin typeface="Arial" panose="020B0604020202020204" pitchFamily="34" charset="0"/>
                <a:ea typeface="Calibri" panose="020F0502020204030204" pitchFamily="34" charset="0"/>
              </a:rPr>
              <a:t>- D3 Je stanovena maximální lhůta, ve které musí správní orgán službu poskytnout (</a:t>
            </a:r>
            <a:r>
              <a:rPr lang="cs-CZ" sz="1800" i="1" dirty="0">
                <a:solidFill>
                  <a:srgbClr val="000000"/>
                </a:solidFill>
                <a:effectLst/>
                <a:latin typeface="Arial" panose="020B0604020202020204" pitchFamily="34" charset="0"/>
                <a:ea typeface="Calibri" panose="020F0502020204030204" pitchFamily="34" charset="0"/>
              </a:rPr>
              <a:t>tj. zákonná a            formální lhůta, kterou poskytovatel služby nesmí překročit</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3142581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3D6C312-106D-ACD6-014F-55AEBFD9AE1D}"/>
              </a:ext>
            </a:extLst>
          </p:cNvPr>
          <p:cNvSpPr>
            <a:spLocks noGrp="1"/>
          </p:cNvSpPr>
          <p:nvPr>
            <p:ph type="title"/>
          </p:nvPr>
        </p:nvSpPr>
        <p:spPr>
          <a:xfrm>
            <a:off x="606491" y="365125"/>
            <a:ext cx="11420668"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E – ke službě)</a:t>
            </a:r>
            <a:endParaRPr lang="cs-CZ" dirty="0"/>
          </a:p>
        </p:txBody>
      </p:sp>
      <p:sp>
        <p:nvSpPr>
          <p:cNvPr id="3" name="Zástupný obsah 2">
            <a:extLst>
              <a:ext uri="{FF2B5EF4-FFF2-40B4-BE49-F238E27FC236}">
                <a16:creationId xmlns:a16="http://schemas.microsoft.com/office/drawing/2014/main" id="{AC960979-31A5-0755-6C64-9244C1B2E6B2}"/>
              </a:ext>
            </a:extLst>
          </p:cNvPr>
          <p:cNvSpPr>
            <a:spLocks noGrp="1"/>
          </p:cNvSpPr>
          <p:nvPr>
            <p:ph idx="1"/>
          </p:nvPr>
        </p:nvSpPr>
        <p:spPr>
          <a:xfrm>
            <a:off x="838200" y="1572208"/>
            <a:ext cx="10515600" cy="4805265"/>
          </a:xfrm>
        </p:spPr>
        <p:txBody>
          <a:bodyPr>
            <a:normAutofit fontScale="92500" lnSpcReduction="20000"/>
          </a:bodyPr>
          <a:lstStyle/>
          <a:p>
            <a:pPr>
              <a:lnSpc>
                <a:spcPct val="110000"/>
              </a:lnSpc>
              <a:spcAft>
                <a:spcPts val="1200"/>
              </a:spcAft>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E. </a:t>
            </a:r>
            <a:r>
              <a:rPr lang="cs-CZ" sz="1800" dirty="0" err="1">
                <a:solidFill>
                  <a:schemeClr val="accent6">
                    <a:lumMod val="75000"/>
                  </a:schemeClr>
                </a:solidFill>
                <a:effectLst/>
                <a:latin typeface="Arial" panose="020B0604020202020204" pitchFamily="34" charset="0"/>
                <a:ea typeface="Calibri" panose="020F0502020204030204" pitchFamily="34" charset="0"/>
              </a:rPr>
              <a:t>eID</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marL="0" indent="0">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E1 Je pro přístup ke službě nebo k jejímu získání zapotřebí nějaký druh (online/</a:t>
            </a:r>
            <a:r>
              <a:rPr lang="cs-CZ" sz="1800" dirty="0" err="1">
                <a:solidFill>
                  <a:srgbClr val="000000"/>
                </a:solidFill>
                <a:effectLst/>
                <a:latin typeface="Arial" panose="020B0604020202020204" pitchFamily="34" charset="0"/>
                <a:ea typeface="Calibri" panose="020F0502020204030204" pitchFamily="34" charset="0"/>
              </a:rPr>
              <a:t>offline</a:t>
            </a:r>
            <a:r>
              <a:rPr lang="cs-CZ" sz="1800" dirty="0">
                <a:solidFill>
                  <a:srgbClr val="000000"/>
                </a:solidFill>
                <a:effectLst/>
                <a:latin typeface="Arial" panose="020B0604020202020204" pitchFamily="34" charset="0"/>
                <a:ea typeface="Calibri" panose="020F0502020204030204" pitchFamily="34" charset="0"/>
              </a:rPr>
              <a:t>) identifikace? </a:t>
            </a:r>
          </a:p>
          <a:p>
            <a:pPr marL="0" indent="0">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E2 Pokud je identifikace nutná, je možné se identifikovat online?</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E3 Pokud je možné se identifikovat online, používáte oficiální elektronický identifikátor (např. národní řešení </a:t>
            </a:r>
            <a:r>
              <a:rPr lang="cs-CZ" sz="1800" dirty="0" err="1">
                <a:solidFill>
                  <a:srgbClr val="000000"/>
                </a:solidFill>
                <a:effectLst/>
                <a:latin typeface="Arial" panose="020B0604020202020204" pitchFamily="34" charset="0"/>
                <a:ea typeface="Calibri" panose="020F0502020204030204" pitchFamily="34" charset="0"/>
              </a:rPr>
              <a:t>eID</a:t>
            </a:r>
            <a:r>
              <a:rPr lang="cs-CZ" sz="1800" dirty="0">
                <a:solidFill>
                  <a:srgbClr val="000000"/>
                </a:solidFill>
                <a:effectLst/>
                <a:latin typeface="Arial" panose="020B0604020202020204" pitchFamily="34" charset="0"/>
                <a:ea typeface="Calibri" panose="020F0502020204030204" pitchFamily="34" charset="0"/>
              </a:rPr>
              <a:t>)? Pokud služba vyžaduje specifický elektronický identifikátor vhodný pouze pro služby od jednoho poskytovatele (např. studentský účet) nebo se netýká přihlášení pomocí </a:t>
            </a:r>
            <a:r>
              <a:rPr lang="cs-CZ" sz="1800" dirty="0" err="1">
                <a:solidFill>
                  <a:srgbClr val="000000"/>
                </a:solidFill>
                <a:effectLst/>
                <a:latin typeface="Arial" panose="020B0604020202020204" pitchFamily="34" charset="0"/>
                <a:ea typeface="Calibri" panose="020F0502020204030204" pitchFamily="34" charset="0"/>
              </a:rPr>
              <a:t>eID</a:t>
            </a:r>
            <a:r>
              <a:rPr lang="cs-CZ" sz="1800" dirty="0">
                <a:solidFill>
                  <a:srgbClr val="000000"/>
                </a:solidFill>
                <a:effectLst/>
                <a:latin typeface="Arial" panose="020B0604020202020204" pitchFamily="34" charset="0"/>
                <a:ea typeface="Calibri" panose="020F0502020204030204" pitchFamily="34" charset="0"/>
              </a:rPr>
              <a:t> (např. číslo matriky), je odpověď na tuto otázku „ne“.</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E4 Pokud je možné se identifikovat online pro určitou službu, je možné v rámci této životní události přistupovat i k jiné službě (ale poskytované jiným poskytovatelem služeb), aniž by bylo nutné se znovu autentizovat?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lnSpc>
                <a:spcPct val="120000"/>
              </a:lnSpc>
              <a:buNone/>
            </a:pPr>
            <a:r>
              <a:rPr lang="cs-CZ" sz="1800" dirty="0">
                <a:solidFill>
                  <a:srgbClr val="000000"/>
                </a:solidFill>
                <a:effectLst/>
                <a:latin typeface="Arial" panose="020B0604020202020204" pitchFamily="34" charset="0"/>
                <a:ea typeface="Calibri" panose="020F0502020204030204" pitchFamily="34" charset="0"/>
              </a:rPr>
              <a:t>- E5 Pokud je možné se identifikovat online pro danou službu, lze se také rozhodnout pro použití soukromého </a:t>
            </a:r>
            <a:r>
              <a:rPr lang="cs-CZ" sz="1800" dirty="0" err="1">
                <a:solidFill>
                  <a:srgbClr val="000000"/>
                </a:solidFill>
                <a:effectLst/>
                <a:latin typeface="Arial" panose="020B0604020202020204" pitchFamily="34" charset="0"/>
                <a:ea typeface="Calibri" panose="020F0502020204030204" pitchFamily="34" charset="0"/>
              </a:rPr>
              <a:t>eID</a:t>
            </a:r>
            <a:r>
              <a:rPr lang="cs-CZ" sz="1800" dirty="0">
                <a:solidFill>
                  <a:srgbClr val="000000"/>
                </a:solidFill>
                <a:effectLst/>
                <a:latin typeface="Arial" panose="020B0604020202020204" pitchFamily="34" charset="0"/>
                <a:ea typeface="Calibri" panose="020F0502020204030204" pitchFamily="34" charset="0"/>
              </a:rPr>
              <a:t> (jako je token pro elektronické bankovnictví)? </a:t>
            </a:r>
            <a:endParaRPr lang="cs-CZ" dirty="0"/>
          </a:p>
        </p:txBody>
      </p:sp>
    </p:spTree>
    <p:extLst>
      <p:ext uri="{BB962C8B-B14F-4D97-AF65-F5344CB8AC3E}">
        <p14:creationId xmlns:p14="http://schemas.microsoft.com/office/powerpoint/2010/main" val="38548134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1CEB77D-A1F3-1A56-50D8-FA6EA4E3C93E}"/>
              </a:ext>
            </a:extLst>
          </p:cNvPr>
          <p:cNvSpPr>
            <a:spLocks noGrp="1"/>
          </p:cNvSpPr>
          <p:nvPr>
            <p:ph type="title"/>
          </p:nvPr>
        </p:nvSpPr>
        <p:spPr>
          <a:xfrm>
            <a:off x="838200" y="365125"/>
            <a:ext cx="10951029"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F – </a:t>
            </a:r>
            <a:br>
              <a:rPr lang="cs-CZ" dirty="0">
                <a:solidFill>
                  <a:schemeClr val="accent6">
                    <a:lumMod val="75000"/>
                  </a:schemeClr>
                </a:solidFill>
              </a:rPr>
            </a:br>
            <a:r>
              <a:rPr lang="cs-CZ" dirty="0">
                <a:solidFill>
                  <a:schemeClr val="accent6">
                    <a:lumMod val="75000"/>
                  </a:schemeClr>
                </a:solidFill>
              </a:rPr>
              <a:t>k přeshraniční službě)</a:t>
            </a:r>
            <a:endParaRPr lang="cs-CZ" dirty="0"/>
          </a:p>
        </p:txBody>
      </p:sp>
      <p:sp>
        <p:nvSpPr>
          <p:cNvPr id="3" name="Zástupný obsah 2">
            <a:extLst>
              <a:ext uri="{FF2B5EF4-FFF2-40B4-BE49-F238E27FC236}">
                <a16:creationId xmlns:a16="http://schemas.microsoft.com/office/drawing/2014/main" id="{23ACED90-AE3A-E236-0B3E-409ED21A694F}"/>
              </a:ext>
            </a:extLst>
          </p:cNvPr>
          <p:cNvSpPr>
            <a:spLocks noGrp="1"/>
          </p:cNvSpPr>
          <p:nvPr>
            <p:ph idx="1"/>
          </p:nvPr>
        </p:nvSpPr>
        <p:spPr/>
        <p:txBody>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pPr marL="0" indent="0">
              <a:buNone/>
            </a:pPr>
            <a:endParaRPr lang="cs-CZ" sz="2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endParaRP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F. Přeshraniční </a:t>
            </a:r>
            <a:r>
              <a:rPr lang="cs-CZ" sz="1800" dirty="0" err="1">
                <a:solidFill>
                  <a:schemeClr val="accent6">
                    <a:lumMod val="75000"/>
                  </a:schemeClr>
                </a:solidFill>
                <a:effectLst/>
                <a:latin typeface="Arial" panose="020B0604020202020204" pitchFamily="34" charset="0"/>
                <a:ea typeface="Calibri" panose="020F0502020204030204" pitchFamily="34" charset="0"/>
              </a:rPr>
              <a:t>eID</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FontTx/>
              <a:buChar char="-"/>
            </a:pPr>
            <a:r>
              <a:rPr lang="cs-CZ" sz="1800" dirty="0">
                <a:solidFill>
                  <a:srgbClr val="000000"/>
                </a:solidFill>
                <a:effectLst/>
                <a:latin typeface="Arial" panose="020B0604020202020204" pitchFamily="34" charset="0"/>
                <a:ea typeface="Calibri" panose="020F0502020204030204" pitchFamily="34" charset="0"/>
              </a:rPr>
              <a:t>F1 Je pro přístup k přeshraniční službě nebo k podání žádosti o ni zapotřebí nějaký druh (online/</a:t>
            </a:r>
            <a:r>
              <a:rPr lang="cs-CZ" sz="1800" dirty="0" err="1">
                <a:solidFill>
                  <a:srgbClr val="000000"/>
                </a:solidFill>
                <a:effectLst/>
                <a:latin typeface="Arial" panose="020B0604020202020204" pitchFamily="34" charset="0"/>
                <a:ea typeface="Calibri" panose="020F0502020204030204" pitchFamily="34" charset="0"/>
              </a:rPr>
              <a:t>offline</a:t>
            </a:r>
            <a:r>
              <a:rPr lang="cs-CZ" sz="1800" dirty="0">
                <a:solidFill>
                  <a:srgbClr val="000000"/>
                </a:solidFill>
                <a:effectLst/>
                <a:latin typeface="Arial" panose="020B0604020202020204" pitchFamily="34" charset="0"/>
                <a:ea typeface="Calibri" panose="020F0502020204030204" pitchFamily="34" charset="0"/>
              </a:rPr>
              <a:t>) identifikace? </a:t>
            </a:r>
          </a:p>
          <a:p>
            <a:pPr marL="0" indent="0">
              <a:spcAft>
                <a:spcPts val="300"/>
              </a:spcAft>
              <a:buNone/>
            </a:pPr>
            <a:r>
              <a:rPr lang="cs-CZ" sz="1800" dirty="0">
                <a:solidFill>
                  <a:srgbClr val="000000"/>
                </a:solidFill>
                <a:effectLst/>
                <a:latin typeface="Arial" panose="020B0604020202020204" pitchFamily="34" charset="0"/>
                <a:ea typeface="Calibri" panose="020F0502020204030204" pitchFamily="34" charset="0"/>
              </a:rPr>
              <a:t>-  F2 Pokud je pro přeshraniční službu nutná identifikace, je možné se identifikovat online </a:t>
            </a:r>
            <a:r>
              <a:rPr lang="cs-CZ" sz="1800">
                <a:solidFill>
                  <a:srgbClr val="000000"/>
                </a:solidFill>
                <a:effectLst/>
                <a:latin typeface="Arial" panose="020B0604020202020204" pitchFamily="34" charset="0"/>
                <a:ea typeface="Calibri" panose="020F0502020204030204" pitchFamily="34" charset="0"/>
              </a:rPr>
              <a:t>pomocí    </a:t>
            </a:r>
            <a:r>
              <a:rPr lang="cs-CZ" sz="1800" dirty="0">
                <a:solidFill>
                  <a:srgbClr val="000000"/>
                </a:solidFill>
                <a:effectLst/>
                <a:latin typeface="Arial" panose="020B0604020202020204" pitchFamily="34" charset="0"/>
                <a:ea typeface="Calibri" panose="020F0502020204030204" pitchFamily="34" charset="0"/>
              </a:rPr>
              <a:t>národního </a:t>
            </a:r>
            <a:r>
              <a:rPr lang="cs-CZ" sz="1800" dirty="0" err="1">
                <a:solidFill>
                  <a:srgbClr val="000000"/>
                </a:solidFill>
                <a:effectLst/>
                <a:latin typeface="Arial" panose="020B0604020202020204" pitchFamily="34" charset="0"/>
                <a:ea typeface="Calibri" panose="020F0502020204030204" pitchFamily="34" charset="0"/>
              </a:rPr>
              <a:t>eID</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2768917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BC3A054-8BFF-0A02-B0B9-04AFF278160E}"/>
              </a:ext>
            </a:extLst>
          </p:cNvPr>
          <p:cNvSpPr>
            <a:spLocks noGrp="1"/>
          </p:cNvSpPr>
          <p:nvPr>
            <p:ph type="title"/>
          </p:nvPr>
        </p:nvSpPr>
        <p:spPr>
          <a:xfrm>
            <a:off x="838199" y="365125"/>
            <a:ext cx="10932367"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G – ke službě) </a:t>
            </a:r>
            <a:endParaRPr lang="cs-CZ" dirty="0"/>
          </a:p>
        </p:txBody>
      </p:sp>
      <p:sp>
        <p:nvSpPr>
          <p:cNvPr id="3" name="Zástupný obsah 2">
            <a:extLst>
              <a:ext uri="{FF2B5EF4-FFF2-40B4-BE49-F238E27FC236}">
                <a16:creationId xmlns:a16="http://schemas.microsoft.com/office/drawing/2014/main" id="{98257244-3F50-EB01-94D9-8E1EE143B876}"/>
              </a:ext>
            </a:extLst>
          </p:cNvPr>
          <p:cNvSpPr>
            <a:spLocks noGrp="1"/>
          </p:cNvSpPr>
          <p:nvPr>
            <p:ph idx="1"/>
          </p:nvPr>
        </p:nvSpPr>
        <p:spPr/>
        <p:txBody>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endParaRPr lang="cs-CZ" dirty="0"/>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G. Předvyplněné formuláře</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G1 Je pro přístup ke službě nebo k podání žádosti o ni zapotřebí nějaký druh elektronického formuláře? </a:t>
            </a: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G2 Jsou při žádosti o tuto službu předvyplněny poskytovatelem služby osobní údaje? (</a:t>
            </a:r>
            <a:r>
              <a:rPr lang="cs-CZ" sz="1800" i="1" dirty="0">
                <a:solidFill>
                  <a:srgbClr val="000000"/>
                </a:solidFill>
                <a:effectLst/>
                <a:latin typeface="Arial" panose="020B0604020202020204" pitchFamily="34" charset="0"/>
                <a:ea typeface="Calibri" panose="020F0502020204030204" pitchFamily="34" charset="0"/>
              </a:rPr>
              <a:t>na základě údajů z registrů, jako je národní registr, daňové rejstříky, rejstříky společností atd</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endParaRPr lang="cs-CZ" dirty="0"/>
          </a:p>
        </p:txBody>
      </p:sp>
    </p:spTree>
    <p:extLst>
      <p:ext uri="{BB962C8B-B14F-4D97-AF65-F5344CB8AC3E}">
        <p14:creationId xmlns:p14="http://schemas.microsoft.com/office/powerpoint/2010/main" val="2147495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59D8F27-8FE9-E6E7-5DC3-A5E4DED12F27}"/>
              </a:ext>
            </a:extLst>
          </p:cNvPr>
          <p:cNvSpPr>
            <a:spLocks noGrp="1"/>
          </p:cNvSpPr>
          <p:nvPr>
            <p:ph type="title"/>
          </p:nvPr>
        </p:nvSpPr>
        <p:spPr>
          <a:xfrm>
            <a:off x="838200" y="365125"/>
            <a:ext cx="10941698"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H – k portálu) </a:t>
            </a:r>
            <a:endParaRPr lang="cs-CZ" dirty="0"/>
          </a:p>
        </p:txBody>
      </p:sp>
      <p:sp>
        <p:nvSpPr>
          <p:cNvPr id="3" name="Zástupný obsah 2">
            <a:extLst>
              <a:ext uri="{FF2B5EF4-FFF2-40B4-BE49-F238E27FC236}">
                <a16:creationId xmlns:a16="http://schemas.microsoft.com/office/drawing/2014/main" id="{79E9279F-33F5-659A-4870-E21664BEE819}"/>
              </a:ext>
            </a:extLst>
          </p:cNvPr>
          <p:cNvSpPr>
            <a:spLocks noGrp="1"/>
          </p:cNvSpPr>
          <p:nvPr>
            <p:ph idx="1"/>
          </p:nvPr>
        </p:nvSpPr>
        <p:spPr>
          <a:xfrm>
            <a:off x="838200" y="1488233"/>
            <a:ext cx="10302552" cy="4954555"/>
          </a:xfrm>
        </p:spPr>
        <p:txBody>
          <a:bodyPr>
            <a:normAutofit fontScale="92500"/>
          </a:bodyPr>
          <a:lstStyle/>
          <a:p>
            <a:pPr marL="0" indent="0">
              <a:buNone/>
            </a:pPr>
            <a:r>
              <a:rPr lang="cs-CZ" sz="21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H. Transparentnost nakládání s osobními údaji</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lnSpc>
                <a:spcPct val="120000"/>
              </a:lnSpc>
              <a:spcBef>
                <a:spcPts val="0"/>
              </a:spcBef>
              <a:spcAft>
                <a:spcPts val="275"/>
              </a:spcAft>
              <a:buNone/>
            </a:pPr>
            <a:r>
              <a:rPr lang="cs-CZ" sz="1800" dirty="0">
                <a:solidFill>
                  <a:srgbClr val="000000"/>
                </a:solidFill>
                <a:effectLst/>
                <a:latin typeface="Arial" panose="020B0604020202020204" pitchFamily="34" charset="0"/>
                <a:ea typeface="Calibri" panose="020F0502020204030204" pitchFamily="34" charset="0"/>
              </a:rPr>
              <a:t>- H1 Nakolik mají uživatelé přístup ke svým osobním údajům (tj. osobním údajům v držení orgánů VS): </a:t>
            </a:r>
            <a:endParaRPr lang="cs-CZ" sz="1800" dirty="0">
              <a:solidFill>
                <a:srgbClr val="000000"/>
              </a:solidFill>
              <a:effectLst/>
              <a:latin typeface="Times New Roman" panose="02020603050405020304" pitchFamily="18" charset="0"/>
              <a:ea typeface="Calibri" panose="020F0502020204030204" pitchFamily="34" charset="0"/>
            </a:endParaRPr>
          </a:p>
          <a:p>
            <a:pPr marL="0" lvl="0" indent="0">
              <a:lnSpc>
                <a:spcPct val="120000"/>
              </a:lnSpc>
              <a:spcBef>
                <a:spcPts val="0"/>
              </a:spcBef>
              <a:spcAft>
                <a:spcPts val="275"/>
              </a:spcAft>
              <a:buNone/>
            </a:pPr>
            <a:r>
              <a:rPr lang="cs-CZ" sz="1800" dirty="0">
                <a:solidFill>
                  <a:srgbClr val="000000"/>
                </a:solidFill>
                <a:effectLst/>
                <a:latin typeface="Arial" panose="020B0604020202020204" pitchFamily="34" charset="0"/>
                <a:ea typeface="Calibri" panose="020F0502020204030204" pitchFamily="34" charset="0"/>
              </a:rPr>
              <a:t>	0 = Uživatelé nemají žádný přístup k informaci o svých osobních údajích v držení státu</a:t>
            </a:r>
            <a:endParaRPr lang="cs-CZ" sz="1800" dirty="0">
              <a:solidFill>
                <a:srgbClr val="000000"/>
              </a:solidFill>
              <a:effectLst/>
              <a:latin typeface="Times New Roman" panose="02020603050405020304" pitchFamily="18" charset="0"/>
              <a:ea typeface="Calibri" panose="020F0502020204030204" pitchFamily="34" charset="0"/>
            </a:endParaRPr>
          </a:p>
          <a:p>
            <a:pPr marL="0" lvl="0" indent="0">
              <a:lnSpc>
                <a:spcPct val="120000"/>
              </a:lnSpc>
              <a:spcBef>
                <a:spcPts val="0"/>
              </a:spcBef>
              <a:spcAft>
                <a:spcPts val="275"/>
              </a:spcAft>
              <a:buNone/>
            </a:pPr>
            <a:r>
              <a:rPr lang="cs-CZ" sz="1800" dirty="0">
                <a:solidFill>
                  <a:srgbClr val="000000"/>
                </a:solidFill>
                <a:effectLst/>
                <a:latin typeface="Arial" panose="020B0604020202020204" pitchFamily="34" charset="0"/>
                <a:ea typeface="Calibri" panose="020F0502020204030204" pitchFamily="34" charset="0"/>
              </a:rPr>
              <a:t>	1 = Je zde informace o přístupu k osobním údajům prostřednictvím </a:t>
            </a:r>
            <a:r>
              <a:rPr lang="cs-CZ" sz="1800" dirty="0" err="1">
                <a:solidFill>
                  <a:srgbClr val="000000"/>
                </a:solidFill>
                <a:effectLst/>
                <a:latin typeface="Arial" panose="020B0604020202020204" pitchFamily="34" charset="0"/>
                <a:ea typeface="Calibri" panose="020F0502020204030204" pitchFamily="34" charset="0"/>
              </a:rPr>
              <a:t>offline</a:t>
            </a:r>
            <a:r>
              <a:rPr lang="cs-CZ" sz="1800" dirty="0">
                <a:solidFill>
                  <a:srgbClr val="000000"/>
                </a:solidFill>
                <a:effectLst/>
                <a:latin typeface="Arial" panose="020B0604020202020204" pitchFamily="34" charset="0"/>
                <a:ea typeface="Calibri" panose="020F0502020204030204" pitchFamily="34" charset="0"/>
              </a:rPr>
              <a:t> kanálů </a:t>
            </a:r>
            <a:endParaRPr lang="cs-CZ" sz="1800" dirty="0">
              <a:solidFill>
                <a:srgbClr val="000000"/>
              </a:solidFill>
              <a:effectLst/>
              <a:latin typeface="Times New Roman" panose="02020603050405020304" pitchFamily="18" charset="0"/>
              <a:ea typeface="Calibri" panose="020F0502020204030204" pitchFamily="34" charset="0"/>
            </a:endParaRPr>
          </a:p>
          <a:p>
            <a:pPr marL="0" lvl="0" indent="0">
              <a:lnSpc>
                <a:spcPct val="120000"/>
              </a:lnSpc>
              <a:spcBef>
                <a:spcPts val="0"/>
              </a:spcBef>
              <a:spcAft>
                <a:spcPts val="275"/>
              </a:spcAft>
              <a:buNone/>
            </a:pPr>
            <a:r>
              <a:rPr lang="cs-CZ" sz="1800" dirty="0">
                <a:solidFill>
                  <a:srgbClr val="000000"/>
                </a:solidFill>
                <a:effectLst/>
                <a:latin typeface="Arial" panose="020B0604020202020204" pitchFamily="34" charset="0"/>
                <a:ea typeface="Calibri" panose="020F0502020204030204" pitchFamily="34" charset="0"/>
              </a:rPr>
              <a:t>	2 = Informace o využití osobních údajů je k dispozici na vyžádání (určitá funkcionalita na 	webové 	stránce uživatelům umožní vidět, jaké osobních údaje jsou v držení VS)</a:t>
            </a:r>
            <a:endParaRPr lang="cs-CZ" sz="1800" dirty="0">
              <a:solidFill>
                <a:srgbClr val="000000"/>
              </a:solidFill>
              <a:effectLst/>
              <a:latin typeface="Times New Roman" panose="02020603050405020304" pitchFamily="18" charset="0"/>
              <a:ea typeface="Calibri" panose="020F0502020204030204" pitchFamily="34" charset="0"/>
            </a:endParaRPr>
          </a:p>
          <a:p>
            <a:pPr marL="0" lvl="0" indent="0">
              <a:lnSpc>
                <a:spcPct val="120000"/>
              </a:lnSpc>
              <a:spcBef>
                <a:spcPts val="0"/>
              </a:spcBef>
              <a:spcAft>
                <a:spcPts val="275"/>
              </a:spcAft>
              <a:buNone/>
            </a:pPr>
            <a:r>
              <a:rPr lang="cs-CZ" sz="1800" dirty="0">
                <a:solidFill>
                  <a:srgbClr val="000000"/>
                </a:solidFill>
                <a:effectLst/>
                <a:latin typeface="Arial" panose="020B0604020202020204" pitchFamily="34" charset="0"/>
                <a:ea typeface="Calibri" panose="020F0502020204030204" pitchFamily="34" charset="0"/>
              </a:rPr>
              <a:t>	3 = státní správa proaktivně informuje uživatele o tom, které osobní údaje o něm má</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H2 Mají uživatelé možnost upozornit orgány veřejné správy online na skutečnost, že se jim jeví jejich osobní údaje v držení veřejné správy neúplné nebo neaktuální?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H3 Mají uživatelé možnost upravit online svá osobní údaje v držení veřejné správy?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Arial" panose="020B0604020202020204" pitchFamily="34" charset="0"/>
                <a:ea typeface="Calibri" panose="020F0502020204030204" pitchFamily="34" charset="0"/>
              </a:rPr>
              <a:t>- H4 Mají uživatelé možnost podat stížnost ohledně (správnosti a úplnosti) svých osobních údajů?  </a:t>
            </a:r>
            <a:endParaRPr lang="cs-CZ" sz="1800" dirty="0">
              <a:solidFill>
                <a:srgbClr val="000000"/>
              </a:solidFill>
              <a:effectLst/>
              <a:latin typeface="Times New Roman" panose="02020603050405020304" pitchFamily="18" charset="0"/>
              <a:ea typeface="Calibri" panose="020F0502020204030204" pitchFamily="34" charset="0"/>
            </a:endParaRPr>
          </a:p>
          <a:p>
            <a:pPr>
              <a:buNone/>
            </a:pPr>
            <a:r>
              <a:rPr lang="cs-CZ" sz="1800" dirty="0">
                <a:effectLst/>
                <a:latin typeface="Arial" panose="020B0604020202020204" pitchFamily="34" charset="0"/>
                <a:ea typeface="Calibri" panose="020F0502020204030204" pitchFamily="34" charset="0"/>
              </a:rPr>
              <a:t>- H5 Mají uživatelé možnost sledovat, kdo a za jakým účelem měl přístup k jejich osobním údajům? </a:t>
            </a:r>
            <a:endParaRPr lang="cs-CZ" dirty="0"/>
          </a:p>
        </p:txBody>
      </p:sp>
    </p:spTree>
    <p:extLst>
      <p:ext uri="{BB962C8B-B14F-4D97-AF65-F5344CB8AC3E}">
        <p14:creationId xmlns:p14="http://schemas.microsoft.com/office/powerpoint/2010/main" val="3469955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F7C6E5B-2A81-AA44-FBBF-EEF0F9BED516}"/>
              </a:ext>
            </a:extLst>
          </p:cNvPr>
          <p:cNvSpPr>
            <a:spLocks noGrp="1"/>
          </p:cNvSpPr>
          <p:nvPr>
            <p:ph type="title"/>
          </p:nvPr>
        </p:nvSpPr>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I – </a:t>
            </a:r>
            <a:br>
              <a:rPr lang="cs-CZ" dirty="0">
                <a:solidFill>
                  <a:schemeClr val="accent6">
                    <a:lumMod val="75000"/>
                  </a:schemeClr>
                </a:solidFill>
              </a:rPr>
            </a:br>
            <a:r>
              <a:rPr lang="cs-CZ" dirty="0">
                <a:solidFill>
                  <a:schemeClr val="accent6">
                    <a:lumMod val="75000"/>
                  </a:schemeClr>
                </a:solidFill>
              </a:rPr>
              <a:t>k přeshraniční službě) </a:t>
            </a:r>
            <a:endParaRPr lang="cs-CZ" dirty="0"/>
          </a:p>
        </p:txBody>
      </p:sp>
      <p:sp>
        <p:nvSpPr>
          <p:cNvPr id="3" name="Zástupný obsah 2">
            <a:extLst>
              <a:ext uri="{FF2B5EF4-FFF2-40B4-BE49-F238E27FC236}">
                <a16:creationId xmlns:a16="http://schemas.microsoft.com/office/drawing/2014/main" id="{A45C19A8-5B85-6F54-6F42-200BA826531C}"/>
              </a:ext>
            </a:extLst>
          </p:cNvPr>
          <p:cNvSpPr>
            <a:spLocks noGrp="1"/>
          </p:cNvSpPr>
          <p:nvPr>
            <p:ph idx="1"/>
          </p:nvPr>
        </p:nvSpPr>
        <p:spPr/>
        <p:txBody>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endParaRPr lang="cs-CZ" dirty="0"/>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I. OOTS (technický systém pouze jednou)</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I1 Musí přeshraniční uživatel předložit požadovaný doklad z jiné země?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r>
              <a:rPr lang="cs-CZ" sz="1800" dirty="0">
                <a:solidFill>
                  <a:srgbClr val="000000"/>
                </a:solidFill>
                <a:effectLst/>
                <a:latin typeface="Arial" panose="020B0604020202020204" pitchFamily="34" charset="0"/>
                <a:ea typeface="Calibri" panose="020F0502020204030204" pitchFamily="34" charset="0"/>
              </a:rPr>
              <a:t>- I2 Lze požadovaný doklad předložit prostřednictvím jednorázového technického systému?</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28625816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B3C7683-7276-A5ED-B678-C4E35B090EE7}"/>
              </a:ext>
            </a:extLst>
          </p:cNvPr>
          <p:cNvSpPr>
            <a:spLocks noGrp="1"/>
          </p:cNvSpPr>
          <p:nvPr>
            <p:ph type="title"/>
          </p:nvPr>
        </p:nvSpPr>
        <p:spPr>
          <a:xfrm>
            <a:off x="838199" y="365125"/>
            <a:ext cx="10820401"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J – ke službě) </a:t>
            </a:r>
            <a:endParaRPr lang="cs-CZ" dirty="0"/>
          </a:p>
        </p:txBody>
      </p:sp>
      <p:sp>
        <p:nvSpPr>
          <p:cNvPr id="3" name="Zástupný obsah 2">
            <a:extLst>
              <a:ext uri="{FF2B5EF4-FFF2-40B4-BE49-F238E27FC236}">
                <a16:creationId xmlns:a16="http://schemas.microsoft.com/office/drawing/2014/main" id="{36A8243C-550F-458A-1027-8C25947EE977}"/>
              </a:ext>
            </a:extLst>
          </p:cNvPr>
          <p:cNvSpPr>
            <a:spLocks noGrp="1"/>
          </p:cNvSpPr>
          <p:nvPr>
            <p:ph idx="1"/>
          </p:nvPr>
        </p:nvSpPr>
        <p:spPr/>
        <p:txBody>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pPr marL="0" indent="0">
              <a:buNone/>
            </a:pPr>
            <a:endParaRPr lang="cs-CZ" sz="2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endParaRPr>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J. Přeshraniční el. platby</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FontTx/>
              <a:buChar char="-"/>
            </a:pPr>
            <a:r>
              <a:rPr lang="cs-CZ" sz="1800" dirty="0">
                <a:solidFill>
                  <a:srgbClr val="000000"/>
                </a:solidFill>
                <a:effectLst/>
                <a:latin typeface="Arial" panose="020B0604020202020204" pitchFamily="34" charset="0"/>
                <a:ea typeface="Calibri" panose="020F0502020204030204" pitchFamily="34" charset="0"/>
              </a:rPr>
              <a:t>J1 Je pro získání služby vyžadován nějaký druh platby? </a:t>
            </a:r>
            <a:endParaRPr lang="cs-CZ" sz="1800" dirty="0">
              <a:solidFill>
                <a:srgbClr val="000000"/>
              </a:solidFill>
              <a:latin typeface="Arial" panose="020B0604020202020204" pitchFamily="34" charset="0"/>
              <a:ea typeface="Calibri" panose="020F0502020204030204" pitchFamily="34" charset="0"/>
            </a:endParaRPr>
          </a:p>
          <a:p>
            <a:pPr>
              <a:spcAft>
                <a:spcPts val="600"/>
              </a:spcAft>
              <a:buFontTx/>
              <a:buChar char="-"/>
            </a:pPr>
            <a:r>
              <a:rPr lang="cs-CZ" sz="1800" dirty="0">
                <a:solidFill>
                  <a:srgbClr val="000000"/>
                </a:solidFill>
                <a:effectLst/>
                <a:latin typeface="Arial" panose="020B0604020202020204" pitchFamily="34" charset="0"/>
                <a:ea typeface="Calibri" panose="020F0502020204030204" pitchFamily="34" charset="0"/>
              </a:rPr>
              <a:t>J2 Pokud je vyžadována platba, je možné platit online prostřednictvím široce dostupných přeshraničních platebních služeb?</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buNone/>
            </a:pPr>
            <a:endParaRPr lang="cs-CZ" dirty="0"/>
          </a:p>
        </p:txBody>
      </p:sp>
    </p:spTree>
    <p:extLst>
      <p:ext uri="{BB962C8B-B14F-4D97-AF65-F5344CB8AC3E}">
        <p14:creationId xmlns:p14="http://schemas.microsoft.com/office/powerpoint/2010/main" val="3043197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05F6235-48D7-67FC-28F3-C693D6542AE5}"/>
              </a:ext>
            </a:extLst>
          </p:cNvPr>
          <p:cNvSpPr>
            <a:spLocks noGrp="1"/>
          </p:cNvSpPr>
          <p:nvPr>
            <p:ph type="title"/>
          </p:nvPr>
        </p:nvSpPr>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K – k národní i přeshraniční službě) </a:t>
            </a:r>
            <a:endParaRPr lang="cs-CZ" dirty="0"/>
          </a:p>
        </p:txBody>
      </p:sp>
      <p:sp>
        <p:nvSpPr>
          <p:cNvPr id="3" name="Zástupný obsah 2">
            <a:extLst>
              <a:ext uri="{FF2B5EF4-FFF2-40B4-BE49-F238E27FC236}">
                <a16:creationId xmlns:a16="http://schemas.microsoft.com/office/drawing/2014/main" id="{F7675D72-D39B-4281-532C-E81F5DC4F594}"/>
              </a:ext>
            </a:extLst>
          </p:cNvPr>
          <p:cNvSpPr>
            <a:spLocks noGrp="1"/>
          </p:cNvSpPr>
          <p:nvPr>
            <p:ph idx="1"/>
          </p:nvPr>
        </p:nvSpPr>
        <p:spPr/>
        <p:txBody>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Znaky interoperability</a:t>
            </a:r>
          </a:p>
          <a:p>
            <a:pPr marL="0" indent="0">
              <a:buNone/>
            </a:pPr>
            <a:endParaRPr lang="cs-CZ" dirty="0"/>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K. Doručení výstupu</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b="1" dirty="0">
                <a:solidFill>
                  <a:srgbClr val="000000"/>
                </a:solidFill>
                <a:effectLst/>
                <a:latin typeface="Arial" panose="020B0604020202020204" pitchFamily="34" charset="0"/>
                <a:ea typeface="Calibri" panose="020F0502020204030204" pitchFamily="34" charset="0"/>
              </a:rPr>
              <a:t>Posouzení všech služeb, které jsou součástí mapování na postupy SDG.</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600"/>
              </a:spcAft>
              <a:buNone/>
            </a:pPr>
            <a:r>
              <a:rPr lang="cs-CZ" sz="1800" dirty="0">
                <a:solidFill>
                  <a:srgbClr val="000000"/>
                </a:solidFill>
                <a:effectLst/>
                <a:latin typeface="Arial" panose="020B0604020202020204" pitchFamily="34" charset="0"/>
                <a:ea typeface="Calibri" panose="020F0502020204030204" pitchFamily="34" charset="0"/>
              </a:rPr>
              <a:t>- K1 Dostane uživatel po dokončení požadavku na službu automatické potvrzení o přijetí?</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600"/>
              </a:spcAft>
              <a:buNone/>
            </a:pPr>
            <a:r>
              <a:rPr lang="cs-CZ" sz="1800" dirty="0">
                <a:solidFill>
                  <a:srgbClr val="000000"/>
                </a:solidFill>
                <a:effectLst/>
                <a:latin typeface="Arial" panose="020B0604020202020204" pitchFamily="34" charset="0"/>
                <a:ea typeface="Calibri" panose="020F0502020204030204" pitchFamily="34" charset="0"/>
              </a:rPr>
              <a:t>- K2 Je výstup služby doručen elektronicky?</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spcAft>
                <a:spcPts val="600"/>
              </a:spcAft>
              <a:buNone/>
            </a:pPr>
            <a:r>
              <a:rPr lang="cs-CZ" sz="1800" dirty="0">
                <a:solidFill>
                  <a:srgbClr val="000000"/>
                </a:solidFill>
                <a:effectLst/>
                <a:latin typeface="Arial" panose="020B0604020202020204" pitchFamily="34" charset="0"/>
                <a:ea typeface="Calibri" panose="020F0502020204030204" pitchFamily="34" charset="0"/>
              </a:rPr>
              <a:t>- K3 Obdrží uživatel elektronické oznámení o dokončení procesu?</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1367648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BB0384B-1FB8-A2B1-1271-96DB2F6004D0}"/>
              </a:ext>
            </a:extLst>
          </p:cNvPr>
          <p:cNvSpPr>
            <a:spLocks noGrp="1"/>
          </p:cNvSpPr>
          <p:nvPr>
            <p:ph type="title"/>
          </p:nvPr>
        </p:nvSpPr>
        <p:spPr>
          <a:xfrm>
            <a:off x="838200" y="365125"/>
            <a:ext cx="10515600" cy="899173"/>
          </a:xfrm>
        </p:spPr>
        <p:txBody>
          <a:bodyPr/>
          <a:lstStyle/>
          <a:p>
            <a:r>
              <a:rPr lang="cs-CZ" dirty="0">
                <a:solidFill>
                  <a:schemeClr val="accent6">
                    <a:lumMod val="75000"/>
                  </a:schemeClr>
                </a:solidFill>
              </a:rPr>
              <a:t>eGovernment Benchmark - úvod</a:t>
            </a:r>
          </a:p>
        </p:txBody>
      </p:sp>
      <p:sp>
        <p:nvSpPr>
          <p:cNvPr id="3" name="Zástupný obsah 2">
            <a:extLst>
              <a:ext uri="{FF2B5EF4-FFF2-40B4-BE49-F238E27FC236}">
                <a16:creationId xmlns:a16="http://schemas.microsoft.com/office/drawing/2014/main" id="{CAECD4FB-D8DD-5D02-BB79-5FCCF3BE915C}"/>
              </a:ext>
            </a:extLst>
          </p:cNvPr>
          <p:cNvSpPr>
            <a:spLocks noGrp="1"/>
          </p:cNvSpPr>
          <p:nvPr>
            <p:ph idx="1"/>
          </p:nvPr>
        </p:nvSpPr>
        <p:spPr>
          <a:xfrm>
            <a:off x="838200" y="1404257"/>
            <a:ext cx="10515600" cy="4772706"/>
          </a:xfrm>
        </p:spPr>
        <p:txBody>
          <a:bodyPr>
            <a:normAutofit/>
          </a:bodyPr>
          <a:lstStyle/>
          <a:p>
            <a:r>
              <a:rPr lang="cs-CZ" sz="2000" dirty="0">
                <a:effectLst/>
                <a:ea typeface="Times New Roman" panose="02020603050405020304" pitchFamily="18" charset="0"/>
              </a:rPr>
              <a:t>zpracovává společnost </a:t>
            </a:r>
            <a:r>
              <a:rPr lang="cs-CZ" sz="2000" dirty="0" err="1">
                <a:effectLst/>
                <a:ea typeface="Times New Roman" panose="02020603050405020304" pitchFamily="18" charset="0"/>
              </a:rPr>
              <a:t>Capgemini</a:t>
            </a:r>
            <a:r>
              <a:rPr lang="cs-CZ" sz="2000" dirty="0">
                <a:effectLst/>
                <a:ea typeface="Times New Roman" panose="02020603050405020304" pitchFamily="18" charset="0"/>
              </a:rPr>
              <a:t> ve spolupráci s Evropskou komisí;</a:t>
            </a:r>
          </a:p>
          <a:p>
            <a:r>
              <a:rPr lang="cs-CZ" sz="2000" dirty="0">
                <a:ea typeface="Times New Roman" panose="02020603050405020304" pitchFamily="18" charset="0"/>
              </a:rPr>
              <a:t>d</a:t>
            </a:r>
            <a:r>
              <a:rPr lang="cs-CZ" sz="2000" dirty="0">
                <a:effectLst/>
                <a:ea typeface="Times New Roman" panose="02020603050405020304" pitchFamily="18" charset="0"/>
              </a:rPr>
              <a:t>ata se čerpají z uživatelských dotazníků a prostřednictvím metody „</a:t>
            </a:r>
            <a:r>
              <a:rPr lang="cs-CZ" sz="2000" dirty="0" err="1">
                <a:effectLst/>
                <a:ea typeface="Times New Roman" panose="02020603050405020304" pitchFamily="18" charset="0"/>
              </a:rPr>
              <a:t>mystery</a:t>
            </a:r>
            <a:r>
              <a:rPr lang="cs-CZ" sz="2000" dirty="0">
                <a:effectLst/>
                <a:ea typeface="Times New Roman" panose="02020603050405020304" pitchFamily="18" charset="0"/>
              </a:rPr>
              <a:t> shopping“;</a:t>
            </a:r>
          </a:p>
          <a:p>
            <a:r>
              <a:rPr lang="cs-CZ" sz="2000" dirty="0"/>
              <a:t>zástupci členských států validují výsledky a případně upravují.</a:t>
            </a:r>
          </a:p>
          <a:p>
            <a:endParaRPr lang="cs-CZ" sz="2000" dirty="0"/>
          </a:p>
          <a:p>
            <a:pPr marL="0" indent="0">
              <a:buNone/>
            </a:pPr>
            <a:r>
              <a:rPr lang="cs-CZ" sz="2000" dirty="0">
                <a:solidFill>
                  <a:schemeClr val="accent6">
                    <a:lumMod val="75000"/>
                  </a:schemeClr>
                </a:solidFill>
              </a:rPr>
              <a:t>Klíčové dimenze hodnocení</a:t>
            </a:r>
            <a:r>
              <a:rPr lang="cs-CZ" sz="2000" dirty="0"/>
              <a:t>:</a:t>
            </a:r>
          </a:p>
          <a:p>
            <a:pPr marL="457200" indent="-457200">
              <a:buAutoNum type="arabicPeriod"/>
            </a:pPr>
            <a:r>
              <a:rPr lang="cs-CZ" sz="2000" b="0" i="0" dirty="0">
                <a:solidFill>
                  <a:schemeClr val="accent6">
                    <a:lumMod val="75000"/>
                  </a:schemeClr>
                </a:solidFill>
                <a:effectLst/>
              </a:rPr>
              <a:t>Digitální veřejné služby</a:t>
            </a:r>
            <a:r>
              <a:rPr lang="cs-CZ" sz="2000" b="0" i="0" dirty="0">
                <a:solidFill>
                  <a:srgbClr val="3C4043"/>
                </a:solidFill>
                <a:effectLst/>
              </a:rPr>
              <a:t>: </a:t>
            </a:r>
            <a:r>
              <a:rPr lang="cs-CZ" sz="2000" dirty="0"/>
              <a:t>online dostupnost, mobilní připravenost (mobilní přívětivost a online dostupnost na mobilním zařízení), transparentnost doručení služby, doručení výstupu;</a:t>
            </a:r>
            <a:endParaRPr lang="cs-CZ" sz="2000" b="0" i="0" dirty="0">
              <a:solidFill>
                <a:srgbClr val="3C4043"/>
              </a:solidFill>
              <a:effectLst/>
            </a:endParaRPr>
          </a:p>
          <a:p>
            <a:pPr marL="457200" indent="-457200">
              <a:buAutoNum type="arabicPeriod"/>
            </a:pPr>
            <a:r>
              <a:rPr lang="cs-CZ" sz="2000" b="0" i="0" dirty="0">
                <a:solidFill>
                  <a:schemeClr val="accent6">
                    <a:lumMod val="75000"/>
                  </a:schemeClr>
                </a:solidFill>
                <a:effectLst/>
              </a:rPr>
              <a:t>Znaky interoperability</a:t>
            </a:r>
            <a:r>
              <a:rPr lang="cs-CZ" sz="2000" b="0" i="0" dirty="0">
                <a:solidFill>
                  <a:srgbClr val="3C4043"/>
                </a:solidFill>
                <a:effectLst/>
              </a:rPr>
              <a:t>: </a:t>
            </a:r>
            <a:r>
              <a:rPr lang="cs-CZ" sz="2000" b="0" i="0" dirty="0" err="1">
                <a:solidFill>
                  <a:srgbClr val="3C4043"/>
                </a:solidFill>
                <a:effectLst/>
              </a:rPr>
              <a:t>eID</a:t>
            </a:r>
            <a:r>
              <a:rPr lang="cs-CZ" sz="2000" b="0" i="0" dirty="0">
                <a:solidFill>
                  <a:srgbClr val="3C4043"/>
                </a:solidFill>
                <a:effectLst/>
              </a:rPr>
              <a:t>, předvyplněné formuláře, transparentnost osobních údajů, OOTS, přeshraniční platby;</a:t>
            </a:r>
          </a:p>
          <a:p>
            <a:pPr marL="457200" indent="-457200">
              <a:buAutoNum type="arabicPeriod"/>
            </a:pPr>
            <a:r>
              <a:rPr lang="cs-CZ" sz="2000" b="0" i="0" dirty="0">
                <a:solidFill>
                  <a:schemeClr val="accent6">
                    <a:lumMod val="75000"/>
                  </a:schemeClr>
                </a:solidFill>
                <a:effectLst/>
              </a:rPr>
              <a:t>Přívětivé portály</a:t>
            </a:r>
            <a:r>
              <a:rPr lang="cs-CZ" sz="2000" b="0" i="0" dirty="0">
                <a:solidFill>
                  <a:srgbClr val="3C4043"/>
                </a:solidFill>
                <a:effectLst/>
              </a:rPr>
              <a:t>: uživatelská podpora, transparentnost designu služby, základy přístupnosti, </a:t>
            </a:r>
            <a:r>
              <a:rPr lang="cs-CZ" sz="2000" b="0" i="0" dirty="0" err="1">
                <a:solidFill>
                  <a:srgbClr val="3C4043"/>
                </a:solidFill>
                <a:effectLst/>
              </a:rPr>
              <a:t>vyhledatelnost</a:t>
            </a:r>
            <a:r>
              <a:rPr lang="cs-CZ" sz="2000" b="0" i="0" dirty="0">
                <a:solidFill>
                  <a:srgbClr val="3C4043"/>
                </a:solidFill>
                <a:effectLst/>
              </a:rPr>
              <a:t>, rychlost a výkon, bezpečnost</a:t>
            </a:r>
            <a:endParaRPr lang="cs-CZ" sz="2000" b="0" i="1" dirty="0">
              <a:solidFill>
                <a:srgbClr val="3C4043"/>
              </a:solidFill>
              <a:effectLst/>
            </a:endParaRPr>
          </a:p>
          <a:p>
            <a:pPr marL="457200" indent="-457200">
              <a:buAutoNum type="arabicPeriod"/>
            </a:pPr>
            <a:endParaRPr lang="cs-CZ" sz="1900" dirty="0"/>
          </a:p>
        </p:txBody>
      </p:sp>
    </p:spTree>
    <p:extLst>
      <p:ext uri="{BB962C8B-B14F-4D97-AF65-F5344CB8AC3E}">
        <p14:creationId xmlns:p14="http://schemas.microsoft.com/office/powerpoint/2010/main" val="2802140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7A71DD7-4E51-0B88-3354-505FA1F73E00}"/>
              </a:ext>
            </a:extLst>
          </p:cNvPr>
          <p:cNvSpPr>
            <a:spLocks noGrp="1"/>
          </p:cNvSpPr>
          <p:nvPr>
            <p:ph type="title"/>
          </p:nvPr>
        </p:nvSpPr>
        <p:spPr>
          <a:xfrm>
            <a:off x="838200" y="365126"/>
            <a:ext cx="10515600" cy="759214"/>
          </a:xfrm>
        </p:spPr>
        <p:txBody>
          <a:bodyPr>
            <a:normAutofit fontScale="90000"/>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L – k portálu) </a:t>
            </a:r>
            <a:endParaRPr lang="cs-CZ" dirty="0"/>
          </a:p>
        </p:txBody>
      </p:sp>
      <p:sp>
        <p:nvSpPr>
          <p:cNvPr id="3" name="Zástupný obsah 2">
            <a:extLst>
              <a:ext uri="{FF2B5EF4-FFF2-40B4-BE49-F238E27FC236}">
                <a16:creationId xmlns:a16="http://schemas.microsoft.com/office/drawing/2014/main" id="{71199060-9ECF-0652-F106-5228F70551BB}"/>
              </a:ext>
            </a:extLst>
          </p:cNvPr>
          <p:cNvSpPr>
            <a:spLocks noGrp="1"/>
          </p:cNvSpPr>
          <p:nvPr>
            <p:ph idx="1"/>
          </p:nvPr>
        </p:nvSpPr>
        <p:spPr>
          <a:xfrm>
            <a:off x="838200" y="1194318"/>
            <a:ext cx="11132976" cy="5481735"/>
          </a:xfrm>
        </p:spPr>
        <p:txBody>
          <a:bodyPr>
            <a:normAutofit fontScale="70000" lnSpcReduction="20000"/>
          </a:bodyPr>
          <a:lstStyle/>
          <a:p>
            <a:pPr>
              <a:buNone/>
            </a:pPr>
            <a:r>
              <a:rPr lang="cs-CZ" sz="29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Uživatelsky přívětivé portály</a:t>
            </a:r>
            <a:endParaRPr lang="cs-CZ" sz="2900" b="1" dirty="0">
              <a:solidFill>
                <a:schemeClr val="accent6">
                  <a:lumMod val="75000"/>
                </a:schemeClr>
              </a:solidFill>
              <a:effectLst/>
              <a:latin typeface="Times New Roman" panose="02020603050405020304" pitchFamily="18" charset="0"/>
              <a:ea typeface="Calibri" panose="020F0502020204030204" pitchFamily="34" charset="0"/>
            </a:endParaRPr>
          </a:p>
          <a:p>
            <a:pPr>
              <a:buNone/>
            </a:pPr>
            <a:r>
              <a:rPr lang="cs-CZ" sz="1800" b="1" dirty="0">
                <a:solidFill>
                  <a:schemeClr val="accent6">
                    <a:lumMod val="75000"/>
                  </a:schemeClr>
                </a:solidFill>
                <a:effectLst/>
                <a:latin typeface="Arial" panose="020B0604020202020204" pitchFamily="34" charset="0"/>
                <a:ea typeface="Calibri" panose="020F0502020204030204" pitchFamily="34" charset="0"/>
              </a:rPr>
              <a:t> L. Podpora uživatelů: </a:t>
            </a:r>
            <a:endParaRPr lang="cs-CZ" sz="1800" b="1" dirty="0">
              <a:solidFill>
                <a:schemeClr val="accent6">
                  <a:lumMod val="75000"/>
                </a:schemeClr>
              </a:solidFill>
              <a:effectLst/>
              <a:latin typeface="Times New Roman" panose="02020603050405020304" pitchFamily="18" charset="0"/>
              <a:ea typeface="Calibri" panose="020F0502020204030204" pitchFamily="34" charset="0"/>
            </a:endParaRPr>
          </a:p>
          <a:p>
            <a:pPr>
              <a:spcBef>
                <a:spcPts val="600"/>
              </a:spcBef>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Posouzení příslušných portálů: </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Bef>
                <a:spcPts val="600"/>
              </a:spcBef>
              <a:spcAft>
                <a:spcPts val="300"/>
              </a:spcAft>
              <a:buNone/>
            </a:pPr>
            <a:r>
              <a:rPr lang="cs-CZ" sz="1800" b="1" i="1" dirty="0">
                <a:effectLst/>
                <a:latin typeface="Arial" panose="020B0604020202020204" pitchFamily="34" charset="0"/>
                <a:ea typeface="Calibri" panose="020F0502020204030204" pitchFamily="34" charset="0"/>
              </a:rPr>
              <a:t>Podpora &amp; Možnost získat pomoc </a:t>
            </a:r>
            <a:endParaRPr lang="cs-CZ" sz="1800" b="1" dirty="0">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i="1" dirty="0">
                <a:solidFill>
                  <a:srgbClr val="000000"/>
                </a:solidFill>
                <a:effectLst/>
                <a:latin typeface="Arial" panose="020B060402020202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L1 Je na portále k dispozici sekce „Často kladené otázky (FAQ)“?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L2 Je k dispozici demo/ukázka, jak danou online službu použít? </a:t>
            </a:r>
            <a:r>
              <a:rPr lang="cs-CZ" sz="1800" i="1" dirty="0">
                <a:solidFill>
                  <a:srgbClr val="000000"/>
                </a:solidFill>
                <a:effectLst/>
                <a:latin typeface="Arial" panose="020B0604020202020204" pitchFamily="34" charset="0"/>
                <a:ea typeface="Calibri" panose="020F0502020204030204" pitchFamily="34" charset="0"/>
              </a:rPr>
              <a:t>(Návod na postup použití služby může být v jakékoli podobě: jako </a:t>
            </a:r>
            <a:r>
              <a:rPr lang="cs-CZ" sz="1800" i="1" dirty="0" err="1">
                <a:solidFill>
                  <a:srgbClr val="000000"/>
                </a:solidFill>
                <a:effectLst/>
                <a:latin typeface="Arial" panose="020B0604020202020204" pitchFamily="34" charset="0"/>
                <a:ea typeface="Calibri" panose="020F0502020204030204" pitchFamily="34" charset="0"/>
              </a:rPr>
              <a:t>proklikávací</a:t>
            </a:r>
            <a:r>
              <a:rPr lang="cs-CZ" sz="1800" i="1" dirty="0">
                <a:solidFill>
                  <a:srgbClr val="000000"/>
                </a:solidFill>
                <a:effectLst/>
                <a:latin typeface="Arial" panose="020B0604020202020204" pitchFamily="34" charset="0"/>
                <a:ea typeface="Calibri" panose="020F0502020204030204" pitchFamily="34" charset="0"/>
              </a:rPr>
              <a:t> demo, jako online video nebo manuál ke stažení, kde jsou vysvětleny jednotlivé kroky, kterými musí uživatel projít…)</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dirty="0">
                <a:solidFill>
                  <a:srgbClr val="000000"/>
                </a:solidFill>
                <a:effectLst/>
                <a:latin typeface="Times New Roman" panose="02020603050405020304" pitchFamily="18" charset="0"/>
                <a:ea typeface="Calibri" panose="020F0502020204030204" pitchFamily="34" charset="0"/>
              </a:rPr>
              <a:t>NEBO </a:t>
            </a:r>
          </a:p>
          <a:p>
            <a:pPr>
              <a:lnSpc>
                <a:spcPct val="120000"/>
              </a:lnSpc>
              <a:spcBef>
                <a:spcPts val="300"/>
              </a:spcBef>
              <a:spcAft>
                <a:spcPts val="300"/>
              </a:spcAft>
              <a:buNone/>
            </a:pPr>
            <a:r>
              <a:rPr lang="cs-CZ" sz="1800" dirty="0">
                <a:solidFill>
                  <a:srgbClr val="000000"/>
                </a:solidFill>
                <a:effectLst/>
                <a:latin typeface="Arial" panose="020B0604020202020204" pitchFamily="34" charset="0"/>
                <a:ea typeface="Calibri" panose="020F0502020204030204" pitchFamily="34" charset="0"/>
              </a:rPr>
              <a:t>- L2_2 Je na webových stránkách k dispozici funkce živé podpory „kliknutí na chat“ s odpovědí člověka nebo chatbota?</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dirty="0">
                <a:solidFill>
                  <a:srgbClr val="000000"/>
                </a:solidFill>
                <a:effectLst/>
                <a:latin typeface="Arial" panose="020B0604020202020204" pitchFamily="34" charset="0"/>
                <a:ea typeface="Calibri" panose="020F0502020204030204" pitchFamily="34" charset="0"/>
              </a:rPr>
              <a:t>- L2_3  Pokud je odpověď na otázku L2_2 Ano: je funkce živé podpory chatbot, což znamená, že nemluvíte se státním zaměstnancem.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L3 Je na portále odkaz, jak najít a kontaktovat útvar zodpovědný za poskytnutí služby? </a:t>
            </a:r>
            <a:r>
              <a:rPr lang="cs-CZ" sz="1800" i="1" dirty="0">
                <a:solidFill>
                  <a:srgbClr val="000000"/>
                </a:solidFill>
                <a:effectLst/>
                <a:latin typeface="Arial" panose="020B0604020202020204" pitchFamily="34" charset="0"/>
                <a:ea typeface="Calibri" panose="020F0502020204030204" pitchFamily="34" charset="0"/>
              </a:rPr>
              <a:t>(Uvedení obecných kontaktních údajů na organizaci pro získání skóre na této škále není dostatečné)</a:t>
            </a: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L4 Je možné službu využít prostřednictvím jiného kanálu než přes webovou stránku? </a:t>
            </a:r>
            <a:r>
              <a:rPr lang="cs-CZ" sz="1800" i="1" dirty="0">
                <a:solidFill>
                  <a:srgbClr val="000000"/>
                </a:solidFill>
                <a:effectLst/>
                <a:latin typeface="Arial" panose="020B0604020202020204" pitchFamily="34" charset="0"/>
                <a:ea typeface="Calibri" panose="020F0502020204030204" pitchFamily="34" charset="0"/>
              </a:rPr>
              <a:t>(Je např. uživatelům k dispozici call centrum, email, </a:t>
            </a:r>
            <a:r>
              <a:rPr lang="cs-CZ" sz="1800" i="1" dirty="0" err="1">
                <a:solidFill>
                  <a:srgbClr val="000000"/>
                </a:solidFill>
                <a:effectLst/>
                <a:latin typeface="Arial" panose="020B0604020202020204" pitchFamily="34" charset="0"/>
                <a:ea typeface="Calibri" panose="020F0502020204030204" pitchFamily="34" charset="0"/>
              </a:rPr>
              <a:t>kustomizovaná</a:t>
            </a:r>
            <a:r>
              <a:rPr lang="cs-CZ" sz="1800" i="1" dirty="0">
                <a:solidFill>
                  <a:srgbClr val="000000"/>
                </a:solidFill>
                <a:effectLst/>
                <a:latin typeface="Arial" panose="020B0604020202020204" pitchFamily="34" charset="0"/>
                <a:ea typeface="Calibri" panose="020F0502020204030204" pitchFamily="34" charset="0"/>
              </a:rPr>
              <a:t> aplikace nebo autorizovaní zprostředkovatelé pro danou službu?)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300"/>
              </a:spcAft>
              <a:buNone/>
            </a:pPr>
            <a:r>
              <a:rPr lang="cs-CZ" sz="1800" b="1" i="1" dirty="0">
                <a:effectLst/>
                <a:latin typeface="Arial" panose="020B0604020202020204" pitchFamily="34" charset="0"/>
                <a:ea typeface="Calibri" panose="020F0502020204030204" pitchFamily="34" charset="0"/>
              </a:rPr>
              <a:t>Zpětná vazba</a:t>
            </a:r>
            <a:endParaRPr lang="cs-CZ" sz="1800" b="1" dirty="0">
              <a:effectLst/>
              <a:latin typeface="Times New Roman" panose="02020603050405020304" pitchFamily="18" charset="0"/>
              <a:ea typeface="Calibri" panose="020F0502020204030204" pitchFamily="34" charset="0"/>
            </a:endParaRPr>
          </a:p>
          <a:p>
            <a:pPr>
              <a:lnSpc>
                <a:spcPct val="120000"/>
              </a:lnSpc>
              <a:spcBef>
                <a:spcPts val="300"/>
              </a:spcBef>
              <a:spcAft>
                <a:spcPts val="265"/>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L5 Má uživatel možnost sdělit svůj názor na službu? Je k dispozici nějaký mechanismus pro zpětnou vazbu? </a:t>
            </a:r>
            <a:r>
              <a:rPr lang="cs-CZ" sz="1800" i="1" dirty="0">
                <a:solidFill>
                  <a:srgbClr val="000000"/>
                </a:solidFill>
                <a:effectLst/>
                <a:latin typeface="Arial" panose="020B0604020202020204" pitchFamily="34" charset="0"/>
                <a:ea typeface="Calibri" panose="020F0502020204030204" pitchFamily="34" charset="0"/>
              </a:rPr>
              <a:t>(může jít o jakýkoli způsob: sledování spokojenosti uživatelů, průzkumy, hlasování… Pouhé uvedení kontaktních údajů pro pozitivní skórování na této škále není dostatečné. Musí zde být konkrétní zmínka o průzkumu spokojenosti, o možnosti, jak sdělit zpětnou vazbu ke službě, informace o tom, jak probíhá řešení stížností apod. – tzn. daný mechanismus musí uživatele jednoznačně podpořit k tomu, aby svou zpětnou vazbu mohl poskytnout).</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Bef>
                <a:spcPts val="300"/>
              </a:spcBef>
              <a:spcAft>
                <a:spcPts val="265"/>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L6 Existují k dané službě diskusní fóra nebo účet na sociálních sítích? </a:t>
            </a:r>
            <a:r>
              <a:rPr lang="cs-CZ" sz="1800" i="1" dirty="0">
                <a:solidFill>
                  <a:srgbClr val="000000"/>
                </a:solidFill>
                <a:effectLst/>
                <a:latin typeface="Arial" panose="020B0604020202020204" pitchFamily="34" charset="0"/>
                <a:ea typeface="Calibri" panose="020F0502020204030204" pitchFamily="34" charset="0"/>
              </a:rPr>
              <a:t>(Může se jednat např. o možnost online diskuse mezi uživateli služby a veřejnou správou, ke které vede odkaz, nebo odkaz na doménu a webovou stránku, kde je taková diskuse možná).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lnSpc>
                <a:spcPct val="120000"/>
              </a:lnSpc>
              <a:spcBef>
                <a:spcPts val="300"/>
              </a:spcBef>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L7 Existují zde postupy pro řešení stížností uživatelů? (</a:t>
            </a:r>
            <a:r>
              <a:rPr lang="cs-CZ" sz="1800" i="1" dirty="0">
                <a:solidFill>
                  <a:srgbClr val="000000"/>
                </a:solidFill>
                <a:effectLst/>
                <a:latin typeface="Arial" panose="020B0604020202020204" pitchFamily="34" charset="0"/>
                <a:ea typeface="Calibri" panose="020F0502020204030204" pitchFamily="34" charset="0"/>
              </a:rPr>
              <a:t>jakýkoli způsob sjednání nápravy, vyřešení sporu)  </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1858768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DEE9B62-C7E6-3FB5-888C-4E1271872396}"/>
              </a:ext>
            </a:extLst>
          </p:cNvPr>
          <p:cNvSpPr>
            <a:spLocks noGrp="1"/>
          </p:cNvSpPr>
          <p:nvPr>
            <p:ph type="title"/>
          </p:nvPr>
        </p:nvSpPr>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M) </a:t>
            </a:r>
            <a:endParaRPr lang="cs-CZ" dirty="0"/>
          </a:p>
        </p:txBody>
      </p:sp>
      <p:sp>
        <p:nvSpPr>
          <p:cNvPr id="3" name="Zástupný obsah 2">
            <a:extLst>
              <a:ext uri="{FF2B5EF4-FFF2-40B4-BE49-F238E27FC236}">
                <a16:creationId xmlns:a16="http://schemas.microsoft.com/office/drawing/2014/main" id="{F5FA6975-F27D-68BB-8306-441807641C45}"/>
              </a:ext>
            </a:extLst>
          </p:cNvPr>
          <p:cNvSpPr>
            <a:spLocks noGrp="1"/>
          </p:cNvSpPr>
          <p:nvPr>
            <p:ph idx="1"/>
          </p:nvPr>
        </p:nvSpPr>
        <p:spPr/>
        <p:txBody>
          <a:bodyPr>
            <a:normAutofit fontScale="92500" lnSpcReduction="10000"/>
          </a:bodyPr>
          <a:lstStyle/>
          <a:p>
            <a:pPr marL="0" indent="0">
              <a:buNone/>
            </a:pPr>
            <a:r>
              <a:rPr lang="cs-CZ" sz="18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Uživatelsky přívětivé portály</a:t>
            </a:r>
            <a:endParaRPr lang="cs-CZ" sz="1800" b="1" dirty="0">
              <a:solidFill>
                <a:schemeClr val="accent6">
                  <a:lumMod val="75000"/>
                </a:schemeClr>
              </a:solidFill>
              <a:effectLst/>
              <a:latin typeface="Times New Roman" panose="02020603050405020304" pitchFamily="18" charset="0"/>
              <a:ea typeface="Calibri" panose="020F0502020204030204" pitchFamily="34" charset="0"/>
            </a:endParaRPr>
          </a:p>
          <a:p>
            <a:endParaRPr lang="cs-CZ" dirty="0"/>
          </a:p>
          <a:p>
            <a:pPr>
              <a:spcAft>
                <a:spcPts val="600"/>
              </a:spcAft>
              <a:buNone/>
            </a:pPr>
            <a:r>
              <a:rPr lang="cs-CZ" sz="1800" dirty="0">
                <a:solidFill>
                  <a:schemeClr val="accent6">
                    <a:lumMod val="75000"/>
                  </a:schemeClr>
                </a:solidFill>
                <a:effectLst/>
                <a:latin typeface="Arial" panose="020B0604020202020204" pitchFamily="34" charset="0"/>
                <a:ea typeface="Calibri" panose="020F0502020204030204" pitchFamily="34" charset="0"/>
              </a:rPr>
              <a:t>M. Podpora přeshraničních uživatelů</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300"/>
              </a:spcAft>
              <a:buNone/>
            </a:pPr>
            <a:r>
              <a:rPr lang="cs-CZ" sz="1800" b="1" i="1" dirty="0">
                <a:solidFill>
                  <a:srgbClr val="000000"/>
                </a:solidFill>
                <a:effectLst/>
                <a:latin typeface="Arial" panose="020B0604020202020204" pitchFamily="34" charset="0"/>
                <a:ea typeface="Calibri" panose="020F0502020204030204" pitchFamily="34" charset="0"/>
              </a:rPr>
              <a:t>Podpora &amp; Možnost získat pomoc </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dirty="0">
                <a:solidFill>
                  <a:srgbClr val="000000"/>
                </a:solidFill>
                <a:effectLst/>
                <a:latin typeface="Arial" panose="020B0604020202020204" pitchFamily="34" charset="0"/>
                <a:ea typeface="Calibri" panose="020F0502020204030204" pitchFamily="34" charset="0"/>
              </a:rPr>
              <a:t>- M1 Obsahují webové stránky nápovědu přístupnou cizincům?</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10000"/>
              </a:lnSpc>
              <a:buNone/>
            </a:pPr>
            <a:r>
              <a:rPr lang="cs-CZ" sz="1800" dirty="0">
                <a:solidFill>
                  <a:srgbClr val="000000"/>
                </a:solidFill>
                <a:effectLst/>
                <a:latin typeface="Arial" panose="020B0604020202020204" pitchFamily="34" charset="0"/>
                <a:ea typeface="Calibri" panose="020F0502020204030204" pitchFamily="34" charset="0"/>
              </a:rPr>
              <a:t>- M2 Jsou cizincům k dispozici mechanismy zpětné vazby, aby mohli vyjádřit svůj názor na službu? (</a:t>
            </a:r>
            <a:r>
              <a:rPr lang="cs-CZ" sz="1800" i="1" dirty="0">
                <a:solidFill>
                  <a:srgbClr val="000000"/>
                </a:solidFill>
                <a:effectLst/>
                <a:latin typeface="Arial" panose="020B0604020202020204" pitchFamily="34" charset="0"/>
                <a:ea typeface="Calibri" panose="020F0502020204030204" pitchFamily="34" charset="0"/>
              </a:rPr>
              <a:t>mechanismus zpětné vazby nebo diskusní fórum, a to nejen v národním jazyce</a:t>
            </a:r>
            <a:r>
              <a:rPr lang="cs-CZ" sz="1800" dirty="0">
                <a:solidFill>
                  <a:srgbClr val="000000"/>
                </a:solidFill>
                <a:effectLst/>
                <a:latin typeface="Arial" panose="020B0604020202020204" pitchFamily="34" charset="0"/>
                <a:ea typeface="Calibri" panose="020F0502020204030204" pitchFamily="34" charset="0"/>
              </a:rPr>
              <a:t>)?</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10000"/>
              </a:lnSpc>
              <a:buNone/>
            </a:pP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10000"/>
              </a:lnSpc>
              <a:spcAft>
                <a:spcPts val="300"/>
              </a:spcAft>
              <a:buNone/>
            </a:pPr>
            <a:r>
              <a:rPr lang="cs-CZ" sz="1800" b="1" i="1" dirty="0">
                <a:solidFill>
                  <a:srgbClr val="000000"/>
                </a:solidFill>
                <a:effectLst/>
                <a:latin typeface="Arial" panose="020B0604020202020204" pitchFamily="34" charset="0"/>
                <a:ea typeface="Calibri" panose="020F0502020204030204" pitchFamily="34" charset="0"/>
              </a:rPr>
              <a:t>Zpětná vazba</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10000"/>
              </a:lnSpc>
            </a:pPr>
            <a:r>
              <a:rPr lang="cs-CZ" sz="1800" dirty="0">
                <a:solidFill>
                  <a:srgbClr val="000000"/>
                </a:solidFill>
                <a:effectLst/>
                <a:latin typeface="Calibri" panose="020F0502020204030204" pitchFamily="34" charset="0"/>
                <a:ea typeface="Calibri" panose="020F0502020204030204" pitchFamily="34" charset="0"/>
              </a:rPr>
              <a:t>-</a:t>
            </a:r>
            <a:r>
              <a:rPr lang="cs-CZ" sz="1800" dirty="0">
                <a:solidFill>
                  <a:srgbClr val="000000"/>
                </a:solidFill>
                <a:effectLst/>
                <a:latin typeface="Arial" panose="020B0604020202020204" pitchFamily="34" charset="0"/>
                <a:ea typeface="Calibri" panose="020F0502020204030204" pitchFamily="34" charset="0"/>
              </a:rPr>
              <a:t>M3 Je cizincům jasné, jak se dostat k postupům pro podávání stížností? (</a:t>
            </a:r>
            <a:r>
              <a:rPr lang="cs-CZ" sz="1800" i="1" dirty="0">
                <a:solidFill>
                  <a:srgbClr val="000000"/>
                </a:solidFill>
                <a:effectLst/>
                <a:latin typeface="Arial" panose="020B0604020202020204" pitchFamily="34" charset="0"/>
                <a:ea typeface="Calibri" panose="020F0502020204030204" pitchFamily="34" charset="0"/>
              </a:rPr>
              <a:t>s přihlédnutím k možným jazykovým problémům, např. odkázání na organizaci, která může poskytnout další informace</a:t>
            </a:r>
            <a:r>
              <a:rPr lang="cs-CZ" sz="1800" dirty="0">
                <a:solidFill>
                  <a:srgbClr val="000000"/>
                </a:solidFill>
                <a:effectLst/>
                <a:latin typeface="Arial" panose="020B0604020202020204" pitchFamily="34" charset="0"/>
                <a:ea typeface="Calibri" panose="020F0502020204030204" pitchFamily="34" charset="0"/>
              </a:rPr>
              <a:t>) (jakýkoli typ: náprava, řešení sporů).</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5042909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E0D66BD-1066-94C8-B426-2FC6EEDF96FF}"/>
              </a:ext>
            </a:extLst>
          </p:cNvPr>
          <p:cNvSpPr>
            <a:spLocks noGrp="1"/>
          </p:cNvSpPr>
          <p:nvPr>
            <p:ph type="title"/>
          </p:nvPr>
        </p:nvSpPr>
        <p:spPr>
          <a:xfrm>
            <a:off x="838199" y="365125"/>
            <a:ext cx="10918371" cy="1325563"/>
          </a:xfrm>
        </p:spPr>
        <p:txBody>
          <a:bodyPr/>
          <a:lstStyle/>
          <a:p>
            <a:r>
              <a:rPr lang="cs-CZ" dirty="0" err="1">
                <a:solidFill>
                  <a:schemeClr val="accent6">
                    <a:lumMod val="75000"/>
                  </a:schemeClr>
                </a:solidFill>
              </a:rPr>
              <a:t>Mystery</a:t>
            </a:r>
            <a:r>
              <a:rPr lang="cs-CZ" dirty="0">
                <a:solidFill>
                  <a:schemeClr val="accent6">
                    <a:lumMod val="75000"/>
                  </a:schemeClr>
                </a:solidFill>
              </a:rPr>
              <a:t> </a:t>
            </a:r>
            <a:r>
              <a:rPr lang="cs-CZ" dirty="0" err="1">
                <a:solidFill>
                  <a:schemeClr val="accent6">
                    <a:lumMod val="75000"/>
                  </a:schemeClr>
                </a:solidFill>
              </a:rPr>
              <a:t>shopper</a:t>
            </a:r>
            <a:r>
              <a:rPr lang="cs-CZ" dirty="0">
                <a:solidFill>
                  <a:schemeClr val="accent6">
                    <a:lumMod val="75000"/>
                  </a:schemeClr>
                </a:solidFill>
              </a:rPr>
              <a:t> dotazník (otázky N – k portálu) </a:t>
            </a:r>
            <a:endParaRPr lang="cs-CZ" dirty="0"/>
          </a:p>
        </p:txBody>
      </p:sp>
      <p:sp>
        <p:nvSpPr>
          <p:cNvPr id="3" name="Zástupný obsah 2">
            <a:extLst>
              <a:ext uri="{FF2B5EF4-FFF2-40B4-BE49-F238E27FC236}">
                <a16:creationId xmlns:a16="http://schemas.microsoft.com/office/drawing/2014/main" id="{BC6A5EE5-64C1-C080-81F0-DB7A74422CC0}"/>
              </a:ext>
            </a:extLst>
          </p:cNvPr>
          <p:cNvSpPr>
            <a:spLocks noGrp="1"/>
          </p:cNvSpPr>
          <p:nvPr>
            <p:ph idx="1"/>
          </p:nvPr>
        </p:nvSpPr>
        <p:spPr>
          <a:xfrm>
            <a:off x="838200" y="1483566"/>
            <a:ext cx="10736424" cy="5117842"/>
          </a:xfrm>
        </p:spPr>
        <p:txBody>
          <a:bodyPr>
            <a:normAutofit fontScale="92500" lnSpcReduction="20000"/>
          </a:bodyPr>
          <a:lstStyle/>
          <a:p>
            <a:pPr marL="0" indent="0">
              <a:spcBef>
                <a:spcPts val="1200"/>
              </a:spcBef>
              <a:spcAft>
                <a:spcPts val="600"/>
              </a:spcAft>
              <a:buNone/>
            </a:pPr>
            <a:r>
              <a:rPr lang="cs-CZ" sz="2100" b="1" dirty="0">
                <a:solidFill>
                  <a:schemeClr val="accent6">
                    <a:lumMod val="75000"/>
                  </a:schemeClr>
                </a:solidFill>
                <a:effectLst/>
                <a:latin typeface="Verdana" panose="020B0604030504040204" pitchFamily="34" charset="0"/>
                <a:ea typeface="Calibri" panose="020F0502020204030204" pitchFamily="34" charset="0"/>
                <a:cs typeface="Verdana" panose="020B0604030504040204" pitchFamily="34" charset="0"/>
              </a:rPr>
              <a:t>Uživatelsky přívětivé portály</a:t>
            </a:r>
            <a:endParaRPr lang="cs-CZ" sz="2100" b="1" dirty="0">
              <a:solidFill>
                <a:schemeClr val="accent6">
                  <a:lumMod val="75000"/>
                </a:schemeClr>
              </a:solidFill>
              <a:effectLst/>
              <a:latin typeface="Times New Roman" panose="02020603050405020304" pitchFamily="18" charset="0"/>
              <a:ea typeface="Calibri" panose="020F0502020204030204" pitchFamily="34" charset="0"/>
            </a:endParaRPr>
          </a:p>
          <a:p>
            <a:pPr>
              <a:spcAft>
                <a:spcPts val="600"/>
              </a:spcAft>
              <a:buNone/>
            </a:pPr>
            <a:r>
              <a:rPr lang="cs-CZ" sz="1800" b="1" dirty="0">
                <a:solidFill>
                  <a:schemeClr val="accent6">
                    <a:lumMod val="75000"/>
                  </a:schemeClr>
                </a:solidFill>
                <a:effectLst/>
                <a:latin typeface="Arial" panose="020B0604020202020204" pitchFamily="34" charset="0"/>
                <a:ea typeface="Calibri" panose="020F0502020204030204" pitchFamily="34" charset="0"/>
              </a:rPr>
              <a:t>N. Transparentnost designu služby  </a:t>
            </a:r>
            <a:endParaRPr lang="cs-CZ" sz="1800" dirty="0">
              <a:solidFill>
                <a:schemeClr val="accent6">
                  <a:lumMod val="75000"/>
                </a:schemeClr>
              </a:solidFill>
              <a:effectLst/>
              <a:latin typeface="Times New Roman" panose="02020603050405020304" pitchFamily="18" charset="0"/>
              <a:ea typeface="Calibri" panose="020F0502020204030204" pitchFamily="34" charset="0"/>
            </a:endParaRPr>
          </a:p>
          <a:p>
            <a:pPr>
              <a:buNone/>
            </a:pPr>
            <a:r>
              <a:rPr lang="cs-CZ" sz="1800" b="1" dirty="0">
                <a:solidFill>
                  <a:srgbClr val="000000"/>
                </a:solidFill>
                <a:effectLst/>
                <a:latin typeface="Arial" panose="020B0604020202020204" pitchFamily="34" charset="0"/>
                <a:ea typeface="Calibri" panose="020F0502020204030204" pitchFamily="34" charset="0"/>
              </a:rPr>
              <a:t>Posouzení příslušného portálu / příslušných portálů: </a:t>
            </a:r>
            <a:endParaRPr lang="cs-CZ" sz="1800" dirty="0">
              <a:solidFill>
                <a:srgbClr val="000000"/>
              </a:solidFill>
              <a:effectLst/>
              <a:latin typeface="Times New Roman" panose="02020603050405020304" pitchFamily="18" charset="0"/>
              <a:ea typeface="Calibri" panose="020F0502020204030204" pitchFamily="34" charset="0"/>
            </a:endParaRPr>
          </a:p>
          <a:p>
            <a:pPr>
              <a:buNone/>
            </a:pP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pPr>
              <a:spcAft>
                <a:spcPts val="300"/>
              </a:spcAft>
              <a:buNone/>
            </a:pPr>
            <a:r>
              <a:rPr lang="cs-CZ" sz="1800" b="1" i="1" dirty="0">
                <a:solidFill>
                  <a:srgbClr val="000000"/>
                </a:solidFill>
                <a:effectLst/>
                <a:latin typeface="Arial" panose="020B0604020202020204" pitchFamily="34" charset="0"/>
                <a:ea typeface="Calibri" panose="020F0502020204030204" pitchFamily="34" charset="0"/>
              </a:rPr>
              <a:t>Transparentnost legislativy či politiky, na jejichž základě je služba poskytována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300"/>
              </a:spcAft>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N1: Uvádí webová stránka informaci o tom, z čeho vychází tvorba politiky, na základě které rozhoduje, a procesy, jak se tato politika tvoří?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265"/>
              </a:spcAft>
              <a:buNone/>
            </a:pPr>
            <a:r>
              <a:rPr lang="cs-CZ" sz="1800" dirty="0">
                <a:solidFill>
                  <a:srgbClr val="000000"/>
                </a:solidFill>
                <a:effectLst/>
                <a:latin typeface="Arial" panose="020B0604020202020204" pitchFamily="34" charset="0"/>
                <a:ea typeface="Calibri" panose="020F0502020204030204" pitchFamily="34" charset="0"/>
              </a:rPr>
              <a:t>- N2: Uvádí webová stránky informaci o tom, jak se může uživatel spolupodílet na tvorbě politiky k dané službě?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265"/>
              </a:spcAft>
              <a:buNone/>
            </a:pPr>
            <a:r>
              <a:rPr lang="cs-CZ" sz="1800" dirty="0">
                <a:solidFill>
                  <a:srgbClr val="000000"/>
                </a:solidFill>
                <a:effectLst/>
                <a:latin typeface="Arial" panose="020B0604020202020204" pitchFamily="34" charset="0"/>
                <a:ea typeface="Calibri" panose="020F0502020204030204" pitchFamily="34" charset="0"/>
              </a:rPr>
              <a:t> </a:t>
            </a:r>
            <a:r>
              <a:rPr lang="cs-CZ" sz="1800" b="1" i="1" dirty="0">
                <a:solidFill>
                  <a:srgbClr val="000000"/>
                </a:solidFill>
                <a:effectLst/>
                <a:latin typeface="Arial" panose="020B0604020202020204" pitchFamily="34" charset="0"/>
                <a:ea typeface="Calibri" panose="020F0502020204030204" pitchFamily="34" charset="0"/>
              </a:rPr>
              <a:t>Transparentnost designu služby  </a:t>
            </a:r>
            <a:endParaRPr lang="cs-CZ" sz="1800" dirty="0">
              <a:solidFill>
                <a:srgbClr val="000000"/>
              </a:solidFill>
              <a:effectLst/>
              <a:latin typeface="Times New Roman" panose="02020603050405020304" pitchFamily="18" charset="0"/>
              <a:ea typeface="Calibri" panose="020F0502020204030204" pitchFamily="34" charset="0"/>
            </a:endParaRPr>
          </a:p>
          <a:p>
            <a:pPr>
              <a:lnSpc>
                <a:spcPct val="120000"/>
              </a:lnSpc>
              <a:spcAft>
                <a:spcPts val="265"/>
              </a:spcAft>
              <a:buNone/>
            </a:pPr>
            <a:r>
              <a:rPr lang="cs-CZ" sz="1800" dirty="0">
                <a:solidFill>
                  <a:srgbClr val="000000"/>
                </a:solidFill>
                <a:effectLst/>
                <a:latin typeface="Calibri" panose="020F0502020204030204" pitchFamily="34" charset="0"/>
                <a:ea typeface="Calibri" panose="020F0502020204030204" pitchFamily="34" charset="0"/>
              </a:rPr>
              <a:t>-</a:t>
            </a:r>
            <a:r>
              <a:rPr lang="cs-CZ" sz="1800" dirty="0">
                <a:solidFill>
                  <a:srgbClr val="000000"/>
                </a:solidFill>
                <a:effectLst/>
                <a:latin typeface="Arial" panose="020B0604020202020204" pitchFamily="34" charset="0"/>
                <a:ea typeface="Calibri" panose="020F0502020204030204" pitchFamily="34" charset="0"/>
              </a:rPr>
              <a:t> N3: Uvádí webová stránka informaci ohledně procesu designu (tvorby, vývoje) digitálních služeb</a:t>
            </a:r>
            <a:r>
              <a:rPr lang="cs-CZ" sz="1800" i="1" dirty="0">
                <a:solidFill>
                  <a:srgbClr val="000000"/>
                </a:solidFill>
                <a:effectLst/>
                <a:latin typeface="Arial" panose="020B0604020202020204" pitchFamily="34" charset="0"/>
                <a:ea typeface="Calibri" panose="020F0502020204030204" pitchFamily="34" charset="0"/>
              </a:rPr>
              <a:t> (tj. využití panelů, expertních skupin a konzultací za účasti občanů a dalších zainteresovaných stran)? </a:t>
            </a:r>
            <a:endParaRPr lang="cs-CZ" sz="1800" dirty="0">
              <a:solidFill>
                <a:srgbClr val="000000"/>
              </a:solidFill>
              <a:effectLst/>
              <a:latin typeface="Times New Roman" panose="02020603050405020304" pitchFamily="18" charset="0"/>
              <a:ea typeface="Calibri" panose="020F0502020204030204" pitchFamily="34" charset="0"/>
            </a:endParaRPr>
          </a:p>
          <a:p>
            <a:pPr marL="0" indent="0">
              <a:lnSpc>
                <a:spcPct val="120000"/>
              </a:lnSpc>
              <a:buNone/>
            </a:pPr>
            <a:r>
              <a:rPr lang="cs-CZ" sz="1800" dirty="0">
                <a:solidFill>
                  <a:srgbClr val="000000"/>
                </a:solidFill>
                <a:effectLst/>
                <a:latin typeface="Calibri" panose="020F0502020204030204" pitchFamily="34" charset="0"/>
                <a:ea typeface="Calibri" panose="020F0502020204030204" pitchFamily="34" charset="0"/>
              </a:rPr>
              <a:t>- </a:t>
            </a:r>
            <a:r>
              <a:rPr lang="cs-CZ" sz="1800" dirty="0">
                <a:solidFill>
                  <a:srgbClr val="000000"/>
                </a:solidFill>
                <a:effectLst/>
                <a:latin typeface="Arial" panose="020B0604020202020204" pitchFamily="34" charset="0"/>
                <a:ea typeface="Calibri" panose="020F0502020204030204" pitchFamily="34" charset="0"/>
              </a:rPr>
              <a:t>N4 : Uvádí webová stránka informaci o tom, jak se mohou uživatelé zapojit do aktivit zaměřených na zlepšování vývoje a poskytování služeb (</a:t>
            </a:r>
            <a:r>
              <a:rPr lang="cs-CZ" sz="1800" i="1" dirty="0">
                <a:solidFill>
                  <a:srgbClr val="000000"/>
                </a:solidFill>
                <a:effectLst/>
                <a:latin typeface="Arial" panose="020B0604020202020204" pitchFamily="34" charset="0"/>
                <a:ea typeface="Calibri" panose="020F0502020204030204" pitchFamily="34" charset="0"/>
              </a:rPr>
              <a:t>tj. prostřednictvím panelů, expertních skupin nebo konzultací</a:t>
            </a:r>
            <a:r>
              <a:rPr lang="cs-CZ" sz="1800" dirty="0">
                <a:solidFill>
                  <a:srgbClr val="000000"/>
                </a:solidFill>
                <a:effectLst/>
                <a:latin typeface="Arial" panose="020B0604020202020204" pitchFamily="34" charset="0"/>
                <a:ea typeface="Calibri" panose="020F0502020204030204" pitchFamily="34" charset="0"/>
              </a:rPr>
              <a:t>)? </a:t>
            </a:r>
            <a:endParaRPr lang="cs-CZ" sz="1800" dirty="0">
              <a:solidFill>
                <a:srgbClr val="000000"/>
              </a:solidFill>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16731889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25FFA5E-894A-FB4F-0EC6-8D67FFF37AAE}"/>
              </a:ext>
            </a:extLst>
          </p:cNvPr>
          <p:cNvSpPr>
            <a:spLocks noGrp="1"/>
          </p:cNvSpPr>
          <p:nvPr>
            <p:ph type="title"/>
          </p:nvPr>
        </p:nvSpPr>
        <p:spPr/>
        <p:txBody>
          <a:bodyPr/>
          <a:lstStyle/>
          <a:p>
            <a:r>
              <a:rPr lang="cs-CZ" dirty="0">
                <a:solidFill>
                  <a:schemeClr val="accent6">
                    <a:lumMod val="75000"/>
                  </a:schemeClr>
                </a:solidFill>
              </a:rPr>
              <a:t>Závěr</a:t>
            </a:r>
          </a:p>
        </p:txBody>
      </p:sp>
      <p:sp>
        <p:nvSpPr>
          <p:cNvPr id="3" name="Zástupný obsah 2">
            <a:extLst>
              <a:ext uri="{FF2B5EF4-FFF2-40B4-BE49-F238E27FC236}">
                <a16:creationId xmlns:a16="http://schemas.microsoft.com/office/drawing/2014/main" id="{86640F7A-8D54-1D9F-F8DE-E90810398A42}"/>
              </a:ext>
            </a:extLst>
          </p:cNvPr>
          <p:cNvSpPr>
            <a:spLocks noGrp="1"/>
          </p:cNvSpPr>
          <p:nvPr>
            <p:ph idx="1"/>
          </p:nvPr>
        </p:nvSpPr>
        <p:spPr>
          <a:xfrm>
            <a:off x="760445" y="1432249"/>
            <a:ext cx="10940143" cy="5299788"/>
          </a:xfrm>
        </p:spPr>
        <p:txBody>
          <a:bodyPr/>
          <a:lstStyle/>
          <a:p>
            <a:pPr indent="-864000">
              <a:buFont typeface="Wingdings" panose="05000000000000000000" pitchFamily="2" charset="2"/>
              <a:buChar char="Ø"/>
            </a:pPr>
            <a:r>
              <a:rPr lang="cs-CZ" dirty="0"/>
              <a:t>ČR se postupně zlepšuje ve všech ukazatelích, ostatní státy také</a:t>
            </a:r>
          </a:p>
          <a:p>
            <a:pPr indent="-864000">
              <a:buFont typeface="Wingdings" panose="05000000000000000000" pitchFamily="2" charset="2"/>
              <a:buChar char="Ø"/>
            </a:pPr>
            <a:r>
              <a:rPr lang="cs-CZ" dirty="0"/>
              <a:t>ČR se pohybuje kolem EU průměru</a:t>
            </a:r>
          </a:p>
          <a:p>
            <a:pPr indent="-864000">
              <a:buFont typeface="Wingdings" panose="05000000000000000000" pitchFamily="2" charset="2"/>
              <a:buChar char="Ø"/>
            </a:pPr>
            <a:r>
              <a:rPr lang="cs-CZ" dirty="0"/>
              <a:t>Slabá místa v ukazatelích:</a:t>
            </a:r>
          </a:p>
          <a:p>
            <a:pPr marL="1260000">
              <a:buFontTx/>
              <a:buChar char="-"/>
            </a:pPr>
            <a:r>
              <a:rPr lang="cs-CZ" dirty="0"/>
              <a:t>transparentnosti doručení služby </a:t>
            </a:r>
          </a:p>
          <a:p>
            <a:pPr marL="1260000">
              <a:buFontTx/>
              <a:buChar char="-"/>
            </a:pPr>
            <a:r>
              <a:rPr lang="cs-CZ" dirty="0"/>
              <a:t>online formulářů s předvyplněnými údaji</a:t>
            </a:r>
          </a:p>
          <a:p>
            <a:pPr indent="-864000">
              <a:buFont typeface="Wingdings" panose="05000000000000000000" pitchFamily="2" charset="2"/>
              <a:buChar char="Ø"/>
            </a:pPr>
            <a:r>
              <a:rPr lang="cs-CZ" dirty="0"/>
              <a:t>Zlepšení lze dosáhnout pouze </a:t>
            </a:r>
            <a:r>
              <a:rPr lang="cs-CZ" b="1" dirty="0">
                <a:solidFill>
                  <a:schemeClr val="accent6">
                    <a:lumMod val="75000"/>
                  </a:schemeClr>
                </a:solidFill>
              </a:rPr>
              <a:t>ve spolupráci s gestory </a:t>
            </a:r>
            <a:r>
              <a:rPr lang="cs-CZ" dirty="0"/>
              <a:t>	konkrétních služeb a souvisejících portálů</a:t>
            </a:r>
          </a:p>
          <a:p>
            <a:pPr marL="0" indent="0">
              <a:buNone/>
            </a:pPr>
            <a:endParaRPr lang="cs-CZ" dirty="0"/>
          </a:p>
          <a:p>
            <a:pPr marL="0" indent="0" algn="ctr">
              <a:buNone/>
            </a:pPr>
            <a:r>
              <a:rPr lang="cs-CZ" b="1" dirty="0">
                <a:solidFill>
                  <a:schemeClr val="accent6">
                    <a:lumMod val="75000"/>
                  </a:schemeClr>
                </a:solidFill>
              </a:rPr>
              <a:t>Děkuji za pozornost </a:t>
            </a:r>
          </a:p>
          <a:p>
            <a:pPr marL="0" indent="0">
              <a:buNone/>
            </a:pPr>
            <a:endParaRPr lang="cs-CZ" dirty="0"/>
          </a:p>
        </p:txBody>
      </p:sp>
    </p:spTree>
    <p:extLst>
      <p:ext uri="{BB962C8B-B14F-4D97-AF65-F5344CB8AC3E}">
        <p14:creationId xmlns:p14="http://schemas.microsoft.com/office/powerpoint/2010/main" val="414755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027D58-4A2F-FE62-52D7-E95F42EB1A0D}"/>
              </a:ext>
            </a:extLst>
          </p:cNvPr>
          <p:cNvSpPr>
            <a:spLocks noGrp="1"/>
          </p:cNvSpPr>
          <p:nvPr>
            <p:ph type="title"/>
          </p:nvPr>
        </p:nvSpPr>
        <p:spPr/>
        <p:txBody>
          <a:bodyPr/>
          <a:lstStyle/>
          <a:p>
            <a:r>
              <a:rPr lang="cs-CZ" dirty="0">
                <a:solidFill>
                  <a:schemeClr val="accent6">
                    <a:lumMod val="75000"/>
                  </a:schemeClr>
                </a:solidFill>
              </a:rPr>
              <a:t>eGovernment Benchmark</a:t>
            </a:r>
          </a:p>
        </p:txBody>
      </p:sp>
      <p:sp>
        <p:nvSpPr>
          <p:cNvPr id="3" name="Zástupný obsah 2">
            <a:extLst>
              <a:ext uri="{FF2B5EF4-FFF2-40B4-BE49-F238E27FC236}">
                <a16:creationId xmlns:a16="http://schemas.microsoft.com/office/drawing/2014/main" id="{F2503A92-B2B7-BCFE-FE7A-DF136B0F122F}"/>
              </a:ext>
            </a:extLst>
          </p:cNvPr>
          <p:cNvSpPr>
            <a:spLocks noGrp="1"/>
          </p:cNvSpPr>
          <p:nvPr>
            <p:ph idx="1"/>
          </p:nvPr>
        </p:nvSpPr>
        <p:spPr>
          <a:xfrm>
            <a:off x="838200" y="1362269"/>
            <a:ext cx="10515600" cy="4814694"/>
          </a:xfrm>
        </p:spPr>
        <p:txBody>
          <a:bodyPr>
            <a:normAutofit fontScale="85000" lnSpcReduction="20000"/>
          </a:bodyPr>
          <a:lstStyle/>
          <a:p>
            <a:pPr marL="226695" algn="just">
              <a:lnSpc>
                <a:spcPct val="120000"/>
              </a:lnSpc>
              <a:spcBef>
                <a:spcPts val="600"/>
              </a:spcBef>
              <a:spcAft>
                <a:spcPts val="600"/>
              </a:spcAft>
            </a:pPr>
            <a:r>
              <a:rPr lang="cs-CZ" dirty="0">
                <a:solidFill>
                  <a:schemeClr val="accent6">
                    <a:lumMod val="75000"/>
                  </a:schemeClr>
                </a:solidFill>
              </a:rPr>
              <a:t>Životní situace</a:t>
            </a:r>
            <a:r>
              <a:rPr lang="en-US" dirty="0"/>
              <a:t>: </a:t>
            </a:r>
            <a:r>
              <a:rPr lang="cs-CZ" sz="2300" dirty="0">
                <a:effectLst/>
                <a:latin typeface="Arial" panose="020B0604020202020204" pitchFamily="34" charset="0"/>
                <a:ea typeface="Times New Roman" panose="02020603050405020304" pitchFamily="18" charset="0"/>
              </a:rPr>
              <a:t>zkoumá se 9 životních </a:t>
            </a:r>
            <a:r>
              <a:rPr lang="cs-CZ" sz="2300" dirty="0">
                <a:latin typeface="Arial" panose="020B0604020202020204" pitchFamily="34" charset="0"/>
                <a:ea typeface="Times New Roman" panose="02020603050405020304" pitchFamily="18" charset="0"/>
              </a:rPr>
              <a:t>situací </a:t>
            </a:r>
            <a:r>
              <a:rPr lang="cs-CZ" sz="2300" dirty="0">
                <a:effectLst/>
                <a:latin typeface="Arial" panose="020B0604020202020204" pitchFamily="34" charset="0"/>
                <a:ea typeface="Times New Roman" panose="02020603050405020304" pitchFamily="18" charset="0"/>
              </a:rPr>
              <a:t>ročně</a:t>
            </a:r>
          </a:p>
          <a:p>
            <a:pPr marL="226695" algn="just">
              <a:lnSpc>
                <a:spcPct val="120000"/>
              </a:lnSpc>
              <a:spcBef>
                <a:spcPts val="600"/>
              </a:spcBef>
              <a:spcAft>
                <a:spcPts val="600"/>
              </a:spcAft>
            </a:pPr>
            <a:r>
              <a:rPr lang="cs-CZ" dirty="0">
                <a:solidFill>
                  <a:schemeClr val="accent6">
                    <a:lumMod val="75000"/>
                  </a:schemeClr>
                </a:solidFill>
              </a:rPr>
              <a:t>Služby v rámci životní situace</a:t>
            </a:r>
            <a:r>
              <a:rPr lang="en-US" dirty="0"/>
              <a:t>: </a:t>
            </a:r>
            <a:r>
              <a:rPr lang="cs-CZ" sz="2300" dirty="0">
                <a:latin typeface="Arial" panose="020B0604020202020204" pitchFamily="34" charset="0"/>
              </a:rPr>
              <a:t>jednotlivé služby (i více gestorů), sladěny s SDG</a:t>
            </a:r>
          </a:p>
          <a:p>
            <a:pPr>
              <a:lnSpc>
                <a:spcPct val="120000"/>
              </a:lnSpc>
              <a:spcBef>
                <a:spcPts val="600"/>
              </a:spcBef>
              <a:spcAft>
                <a:spcPts val="600"/>
              </a:spcAft>
            </a:pPr>
            <a:r>
              <a:rPr lang="cs-CZ" dirty="0">
                <a:solidFill>
                  <a:schemeClr val="accent6">
                    <a:lumMod val="75000"/>
                  </a:schemeClr>
                </a:solidFill>
              </a:rPr>
              <a:t>Informační služby</a:t>
            </a:r>
            <a:r>
              <a:rPr lang="en-US" dirty="0"/>
              <a:t>: </a:t>
            </a:r>
            <a:r>
              <a:rPr lang="cs-CZ" sz="2300" dirty="0">
                <a:latin typeface="Arial" panose="020B0604020202020204" pitchFamily="34" charset="0"/>
              </a:rPr>
              <a:t>popis služeb a postupů</a:t>
            </a:r>
          </a:p>
          <a:p>
            <a:pPr>
              <a:lnSpc>
                <a:spcPct val="120000"/>
              </a:lnSpc>
              <a:spcBef>
                <a:spcPts val="600"/>
              </a:spcBef>
              <a:spcAft>
                <a:spcPts val="600"/>
              </a:spcAft>
            </a:pPr>
            <a:r>
              <a:rPr lang="cs-CZ" dirty="0">
                <a:solidFill>
                  <a:schemeClr val="accent6">
                    <a:lumMod val="75000"/>
                  </a:schemeClr>
                </a:solidFill>
              </a:rPr>
              <a:t>Transakční služby</a:t>
            </a:r>
            <a:r>
              <a:rPr lang="en-US" dirty="0"/>
              <a:t>: </a:t>
            </a:r>
            <a:r>
              <a:rPr lang="cs-CZ" sz="2300" dirty="0">
                <a:latin typeface="Arial" panose="020B0604020202020204" pitchFamily="34" charset="0"/>
              </a:rPr>
              <a:t>služby a postupy potřebné ke splnění základních požadavků životní události prostřednictvím online interakce</a:t>
            </a:r>
            <a:endParaRPr lang="cs-CZ" dirty="0"/>
          </a:p>
          <a:p>
            <a:pPr>
              <a:lnSpc>
                <a:spcPct val="120000"/>
              </a:lnSpc>
              <a:spcBef>
                <a:spcPts val="600"/>
              </a:spcBef>
              <a:spcAft>
                <a:spcPts val="600"/>
              </a:spcAft>
            </a:pPr>
            <a:r>
              <a:rPr lang="cs-CZ" dirty="0">
                <a:solidFill>
                  <a:schemeClr val="accent6">
                    <a:lumMod val="75000"/>
                  </a:schemeClr>
                </a:solidFill>
              </a:rPr>
              <a:t>Portály</a:t>
            </a:r>
            <a:r>
              <a:rPr lang="en-US" dirty="0"/>
              <a:t>: </a:t>
            </a:r>
            <a:r>
              <a:rPr lang="cs-CZ" sz="2300" dirty="0">
                <a:latin typeface="Arial" panose="020B0604020202020204" pitchFamily="34" charset="0"/>
              </a:rPr>
              <a:t>webové stránky příslušné k vyřízení služeb, které shromažďují a poskytují informace a služby od více subjektů veřejné správy</a:t>
            </a:r>
          </a:p>
          <a:p>
            <a:pPr>
              <a:lnSpc>
                <a:spcPct val="120000"/>
              </a:lnSpc>
              <a:spcBef>
                <a:spcPts val="600"/>
              </a:spcBef>
              <a:spcAft>
                <a:spcPts val="600"/>
              </a:spcAft>
            </a:pPr>
            <a:r>
              <a:rPr lang="cs-CZ" dirty="0">
                <a:solidFill>
                  <a:schemeClr val="accent6">
                    <a:lumMod val="75000"/>
                  </a:schemeClr>
                </a:solidFill>
              </a:rPr>
              <a:t>Národní uživatel</a:t>
            </a:r>
            <a:r>
              <a:rPr lang="cs-CZ" dirty="0"/>
              <a:t>: </a:t>
            </a:r>
            <a:r>
              <a:rPr lang="cs-CZ" sz="2300" dirty="0">
                <a:latin typeface="Arial" panose="020B0604020202020204" pitchFamily="34" charset="0"/>
              </a:rPr>
              <a:t>občané a podnikatelé, kteří hledají informace a služby ve své vlastní zemi</a:t>
            </a:r>
          </a:p>
          <a:p>
            <a:pPr>
              <a:lnSpc>
                <a:spcPct val="120000"/>
              </a:lnSpc>
              <a:spcBef>
                <a:spcPts val="600"/>
              </a:spcBef>
              <a:spcAft>
                <a:spcPts val="600"/>
              </a:spcAft>
            </a:pPr>
            <a:r>
              <a:rPr lang="cs-CZ" dirty="0">
                <a:solidFill>
                  <a:schemeClr val="accent6">
                    <a:lumMod val="75000"/>
                  </a:schemeClr>
                </a:solidFill>
              </a:rPr>
              <a:t>Přeshraniční uživatel</a:t>
            </a:r>
            <a:r>
              <a:rPr lang="en-US" dirty="0"/>
              <a:t>: </a:t>
            </a:r>
            <a:r>
              <a:rPr lang="cs-CZ" sz="2300" dirty="0">
                <a:latin typeface="Arial" panose="020B0604020202020204" pitchFamily="34" charset="0"/>
              </a:rPr>
              <a:t>občané a podnikatelé, kteří hledají informace a služby v jiné evropské zemi, než je </a:t>
            </a:r>
            <a:r>
              <a:rPr lang="cs-CZ" sz="2300">
                <a:latin typeface="Arial" panose="020B0604020202020204" pitchFamily="34" charset="0"/>
              </a:rPr>
              <a:t>jejich vlastní (předpokládá anglická verze).</a:t>
            </a:r>
            <a:endParaRPr lang="cs-CZ" dirty="0"/>
          </a:p>
        </p:txBody>
      </p:sp>
    </p:spTree>
    <p:extLst>
      <p:ext uri="{BB962C8B-B14F-4D97-AF65-F5344CB8AC3E}">
        <p14:creationId xmlns:p14="http://schemas.microsoft.com/office/powerpoint/2010/main" val="3946921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A53C0BD-0B92-3DC7-B809-74EC1A15184F}"/>
              </a:ext>
            </a:extLst>
          </p:cNvPr>
          <p:cNvSpPr>
            <a:spLocks noGrp="1"/>
          </p:cNvSpPr>
          <p:nvPr>
            <p:ph type="title"/>
          </p:nvPr>
        </p:nvSpPr>
        <p:spPr>
          <a:xfrm>
            <a:off x="508518" y="365125"/>
            <a:ext cx="11392678" cy="1183757"/>
          </a:xfrm>
        </p:spPr>
        <p:txBody>
          <a:bodyPr/>
          <a:lstStyle/>
          <a:p>
            <a:r>
              <a:rPr lang="cs-CZ" dirty="0">
                <a:solidFill>
                  <a:schemeClr val="accent6">
                    <a:lumMod val="75000"/>
                  </a:schemeClr>
                </a:solidFill>
              </a:rPr>
              <a:t>eGovernment Benchmark – životní situace</a:t>
            </a:r>
          </a:p>
        </p:txBody>
      </p:sp>
      <p:sp>
        <p:nvSpPr>
          <p:cNvPr id="3" name="Zástupný obsah 2">
            <a:extLst>
              <a:ext uri="{FF2B5EF4-FFF2-40B4-BE49-F238E27FC236}">
                <a16:creationId xmlns:a16="http://schemas.microsoft.com/office/drawing/2014/main" id="{98A1FF2B-363D-7A46-3B2C-6A3B0095580F}"/>
              </a:ext>
            </a:extLst>
          </p:cNvPr>
          <p:cNvSpPr>
            <a:spLocks noGrp="1"/>
          </p:cNvSpPr>
          <p:nvPr>
            <p:ph idx="1"/>
          </p:nvPr>
        </p:nvSpPr>
        <p:spPr>
          <a:xfrm>
            <a:off x="838199" y="1604865"/>
            <a:ext cx="11244943" cy="4888010"/>
          </a:xfrm>
        </p:spPr>
        <p:txBody>
          <a:bodyPr>
            <a:normAutofit fontScale="77500" lnSpcReduction="20000"/>
          </a:bodyPr>
          <a:lstStyle/>
          <a:p>
            <a:pPr marL="0" indent="0">
              <a:lnSpc>
                <a:spcPct val="120000"/>
              </a:lnSpc>
              <a:buNone/>
            </a:pPr>
            <a:r>
              <a:rPr lang="cs-CZ" dirty="0">
                <a:solidFill>
                  <a:schemeClr val="accent6">
                    <a:lumMod val="75000"/>
                  </a:schemeClr>
                </a:solidFill>
              </a:rPr>
              <a:t>1. Zahájení podnikání</a:t>
            </a:r>
            <a:r>
              <a:rPr lang="en-US" dirty="0">
                <a:solidFill>
                  <a:schemeClr val="accent6">
                    <a:lumMod val="75000"/>
                  </a:schemeClr>
                </a:solidFill>
              </a:rPr>
              <a:t>: </a:t>
            </a:r>
            <a:r>
              <a:rPr lang="cs-CZ" sz="2300" b="0" i="1" dirty="0">
                <a:solidFill>
                  <a:srgbClr val="3C4043"/>
                </a:solidFill>
                <a:effectLst/>
                <a:latin typeface="Roboto" panose="02000000000000000000" pitchFamily="2" charset="0"/>
              </a:rPr>
              <a:t>ekonomické záležitosti, základní registrace, daňové záležitosti, pojištění, nábor               prvního zaměstnance a žádost o environmentální povolení.</a:t>
            </a:r>
            <a:r>
              <a:rPr lang="en-US" sz="2300" i="1" dirty="0"/>
              <a:t> </a:t>
            </a:r>
            <a:r>
              <a:rPr lang="cs-CZ" sz="2300" i="1" dirty="0"/>
              <a:t>				</a:t>
            </a:r>
            <a:r>
              <a:rPr lang="en-US" sz="2300" i="1" dirty="0">
                <a:solidFill>
                  <a:schemeClr val="accent3"/>
                </a:solidFill>
              </a:rPr>
              <a:t>→</a:t>
            </a:r>
            <a:r>
              <a:rPr lang="cs-CZ" sz="2300" i="1" dirty="0">
                <a:solidFill>
                  <a:schemeClr val="accent3"/>
                </a:solidFill>
              </a:rPr>
              <a:t> business</a:t>
            </a:r>
          </a:p>
          <a:p>
            <a:pPr marL="0" indent="0">
              <a:lnSpc>
                <a:spcPct val="120000"/>
              </a:lnSpc>
              <a:buNone/>
            </a:pPr>
            <a:r>
              <a:rPr lang="en-US" dirty="0">
                <a:solidFill>
                  <a:schemeClr val="accent6">
                    <a:lumMod val="75000"/>
                  </a:schemeClr>
                </a:solidFill>
              </a:rPr>
              <a:t>2. </a:t>
            </a:r>
            <a:r>
              <a:rPr lang="cs-CZ" dirty="0">
                <a:solidFill>
                  <a:schemeClr val="accent6">
                    <a:lumMod val="75000"/>
                  </a:schemeClr>
                </a:solidFill>
              </a:rPr>
              <a:t>Zaměstnanost</a:t>
            </a:r>
            <a:r>
              <a:rPr lang="en-US" dirty="0">
                <a:solidFill>
                  <a:schemeClr val="accent6">
                    <a:lumMod val="75000"/>
                  </a:schemeClr>
                </a:solidFill>
              </a:rPr>
              <a:t>: </a:t>
            </a:r>
            <a:r>
              <a:rPr lang="cs-CZ" sz="2300" b="0" i="1" dirty="0">
                <a:solidFill>
                  <a:srgbClr val="3C4043"/>
                </a:solidFill>
                <a:effectLst/>
                <a:latin typeface="Roboto" panose="02000000000000000000" pitchFamily="2" charset="0"/>
              </a:rPr>
              <a:t>nezaměstnanost, benefity, hledání nového zaměstnání a povinnosti spojené se   zaměstnáním a odchodem do důchodu. </a:t>
            </a:r>
          </a:p>
          <a:p>
            <a:pPr marL="0" indent="0">
              <a:lnSpc>
                <a:spcPct val="120000"/>
              </a:lnSpc>
              <a:buNone/>
            </a:pPr>
            <a:r>
              <a:rPr lang="en-US" dirty="0">
                <a:solidFill>
                  <a:schemeClr val="accent6">
                    <a:lumMod val="75000"/>
                  </a:schemeClr>
                </a:solidFill>
              </a:rPr>
              <a:t>3. </a:t>
            </a:r>
            <a:r>
              <a:rPr lang="cs-CZ" dirty="0">
                <a:solidFill>
                  <a:schemeClr val="accent6">
                    <a:lumMod val="75000"/>
                  </a:schemeClr>
                </a:solidFill>
              </a:rPr>
              <a:t>Rodina</a:t>
            </a:r>
            <a:r>
              <a:rPr lang="en-US" dirty="0">
                <a:solidFill>
                  <a:schemeClr val="accent6">
                    <a:lumMod val="75000"/>
                  </a:schemeClr>
                </a:solidFill>
              </a:rPr>
              <a:t>: </a:t>
            </a:r>
            <a:r>
              <a:rPr lang="cs-CZ" sz="2300" i="1" dirty="0"/>
              <a:t>narození, sňatek, osobní dokumenty a úmrtí.  				</a:t>
            </a:r>
            <a:r>
              <a:rPr lang="cs-CZ" sz="2300" i="1" dirty="0">
                <a:solidFill>
                  <a:schemeClr val="tx1">
                    <a:lumMod val="50000"/>
                    <a:lumOff val="50000"/>
                  </a:schemeClr>
                </a:solidFill>
              </a:rPr>
              <a:t>(i samospráva)</a:t>
            </a:r>
          </a:p>
          <a:p>
            <a:pPr marL="0" indent="0">
              <a:lnSpc>
                <a:spcPct val="120000"/>
              </a:lnSpc>
              <a:buNone/>
            </a:pPr>
            <a:r>
              <a:rPr lang="en-US" dirty="0">
                <a:solidFill>
                  <a:schemeClr val="accent6">
                    <a:lumMod val="75000"/>
                  </a:schemeClr>
                </a:solidFill>
              </a:rPr>
              <a:t>4. </a:t>
            </a:r>
            <a:r>
              <a:rPr lang="cs-CZ" dirty="0">
                <a:solidFill>
                  <a:schemeClr val="accent6">
                    <a:lumMod val="75000"/>
                  </a:schemeClr>
                </a:solidFill>
              </a:rPr>
              <a:t>Studium na VŠ</a:t>
            </a:r>
            <a:r>
              <a:rPr lang="en-US" dirty="0">
                <a:solidFill>
                  <a:schemeClr val="accent6">
                    <a:lumMod val="75000"/>
                  </a:schemeClr>
                </a:solidFill>
              </a:rPr>
              <a:t>: </a:t>
            </a:r>
            <a:r>
              <a:rPr lang="cs-CZ" sz="2300" i="1" dirty="0"/>
              <a:t>obecné informace, zápis na VŠ studium, průvodce studiem.  		</a:t>
            </a:r>
            <a:r>
              <a:rPr lang="cs-CZ" sz="2300" i="1" dirty="0">
                <a:solidFill>
                  <a:schemeClr val="tx1">
                    <a:lumMod val="50000"/>
                    <a:lumOff val="50000"/>
                  </a:schemeClr>
                </a:solidFill>
              </a:rPr>
              <a:t>(vysoké školy)</a:t>
            </a:r>
          </a:p>
          <a:p>
            <a:pPr marL="0" indent="0">
              <a:lnSpc>
                <a:spcPct val="120000"/>
              </a:lnSpc>
              <a:buNone/>
            </a:pPr>
            <a:r>
              <a:rPr lang="en-US" dirty="0">
                <a:solidFill>
                  <a:schemeClr val="accent6">
                    <a:lumMod val="75000"/>
                  </a:schemeClr>
                </a:solidFill>
              </a:rPr>
              <a:t>5. </a:t>
            </a:r>
            <a:r>
              <a:rPr lang="cs-CZ" dirty="0">
                <a:solidFill>
                  <a:schemeClr val="accent6">
                    <a:lumMod val="75000"/>
                  </a:schemeClr>
                </a:solidFill>
              </a:rPr>
              <a:t>Pravidelné obchodní operace</a:t>
            </a:r>
            <a:r>
              <a:rPr lang="en-US" dirty="0">
                <a:solidFill>
                  <a:schemeClr val="accent6">
                    <a:lumMod val="75000"/>
                  </a:schemeClr>
                </a:solidFill>
              </a:rPr>
              <a:t>: </a:t>
            </a:r>
            <a:r>
              <a:rPr lang="cs-CZ" sz="2300" i="1" dirty="0"/>
              <a:t>daňové a obchodní povinnosti, změny v podnikání. 	</a:t>
            </a:r>
            <a:r>
              <a:rPr lang="en-US" sz="2300" i="1" dirty="0">
                <a:solidFill>
                  <a:schemeClr val="accent3"/>
                </a:solidFill>
              </a:rPr>
              <a:t>→</a:t>
            </a:r>
            <a:r>
              <a:rPr lang="cs-CZ" sz="2300" i="1" dirty="0">
                <a:solidFill>
                  <a:schemeClr val="tx1">
                    <a:lumMod val="50000"/>
                    <a:lumOff val="50000"/>
                  </a:schemeClr>
                </a:solidFill>
              </a:rPr>
              <a:t> </a:t>
            </a:r>
            <a:r>
              <a:rPr lang="cs-CZ" sz="2300" i="1" dirty="0">
                <a:solidFill>
                  <a:schemeClr val="accent3"/>
                </a:solidFill>
              </a:rPr>
              <a:t>business</a:t>
            </a:r>
          </a:p>
          <a:p>
            <a:pPr marL="0" indent="0">
              <a:lnSpc>
                <a:spcPct val="120000"/>
              </a:lnSpc>
              <a:buNone/>
            </a:pPr>
            <a:r>
              <a:rPr lang="en-US" dirty="0">
                <a:solidFill>
                  <a:schemeClr val="accent6">
                    <a:lumMod val="75000"/>
                  </a:schemeClr>
                </a:solidFill>
              </a:rPr>
              <a:t>6. </a:t>
            </a:r>
            <a:r>
              <a:rPr lang="cs-CZ" dirty="0">
                <a:solidFill>
                  <a:schemeClr val="accent6">
                    <a:lumMod val="75000"/>
                  </a:schemeClr>
                </a:solidFill>
              </a:rPr>
              <a:t>Zdraví</a:t>
            </a:r>
            <a:r>
              <a:rPr lang="en-US" dirty="0">
                <a:solidFill>
                  <a:schemeClr val="accent6">
                    <a:lumMod val="75000"/>
                  </a:schemeClr>
                </a:solidFill>
              </a:rPr>
              <a:t>: </a:t>
            </a:r>
            <a:r>
              <a:rPr lang="cs-CZ" sz="2300" i="1" dirty="0"/>
              <a:t>obecné informace, objednání online, e-konzultace, zdravotní dokumentace.  	</a:t>
            </a:r>
            <a:r>
              <a:rPr lang="cs-CZ" sz="2300" i="1" dirty="0">
                <a:solidFill>
                  <a:schemeClr val="tx1">
                    <a:lumMod val="50000"/>
                    <a:lumOff val="50000"/>
                  </a:schemeClr>
                </a:solidFill>
              </a:rPr>
              <a:t>(nemocnice)</a:t>
            </a:r>
          </a:p>
          <a:p>
            <a:pPr marL="0" indent="0">
              <a:lnSpc>
                <a:spcPct val="120000"/>
              </a:lnSpc>
              <a:buNone/>
            </a:pPr>
            <a:r>
              <a:rPr lang="en-US" dirty="0">
                <a:solidFill>
                  <a:schemeClr val="accent6">
                    <a:lumMod val="75000"/>
                  </a:schemeClr>
                </a:solidFill>
              </a:rPr>
              <a:t>7. </a:t>
            </a:r>
            <a:r>
              <a:rPr lang="cs-CZ" dirty="0">
                <a:solidFill>
                  <a:schemeClr val="accent6">
                    <a:lumMod val="75000"/>
                  </a:schemeClr>
                </a:solidFill>
              </a:rPr>
              <a:t>Stěhování</a:t>
            </a:r>
            <a:r>
              <a:rPr lang="en-US" dirty="0">
                <a:solidFill>
                  <a:schemeClr val="accent6">
                    <a:lumMod val="75000"/>
                  </a:schemeClr>
                </a:solidFill>
              </a:rPr>
              <a:t>: </a:t>
            </a:r>
            <a:r>
              <a:rPr lang="cs-CZ" sz="2300" i="1" dirty="0"/>
              <a:t>informace o novém místě bydliště, přihlášení, odhlášení, život v zahraničí</a:t>
            </a:r>
            <a:r>
              <a:rPr lang="en-US" sz="2300" i="1" dirty="0"/>
              <a:t>. </a:t>
            </a:r>
            <a:r>
              <a:rPr lang="cs-CZ" sz="2300" i="1" dirty="0"/>
              <a:t>	</a:t>
            </a:r>
            <a:r>
              <a:rPr lang="cs-CZ" sz="2300" i="1" dirty="0">
                <a:solidFill>
                  <a:schemeClr val="tx1">
                    <a:lumMod val="50000"/>
                    <a:lumOff val="50000"/>
                  </a:schemeClr>
                </a:solidFill>
              </a:rPr>
              <a:t>(i samospráva) </a:t>
            </a:r>
          </a:p>
          <a:p>
            <a:pPr marL="0" indent="0">
              <a:lnSpc>
                <a:spcPct val="120000"/>
              </a:lnSpc>
              <a:buNone/>
            </a:pPr>
            <a:r>
              <a:rPr lang="en-US" dirty="0">
                <a:solidFill>
                  <a:schemeClr val="accent6">
                    <a:lumMod val="75000"/>
                  </a:schemeClr>
                </a:solidFill>
              </a:rPr>
              <a:t>8. </a:t>
            </a:r>
            <a:r>
              <a:rPr lang="cs-CZ" dirty="0">
                <a:solidFill>
                  <a:schemeClr val="accent6">
                    <a:lumMod val="75000"/>
                  </a:schemeClr>
                </a:solidFill>
              </a:rPr>
              <a:t>Řízení o drobných nárocích</a:t>
            </a:r>
            <a:r>
              <a:rPr lang="en-US" dirty="0">
                <a:solidFill>
                  <a:schemeClr val="accent6">
                    <a:lumMod val="75000"/>
                  </a:schemeClr>
                </a:solidFill>
              </a:rPr>
              <a:t>:</a:t>
            </a:r>
            <a:r>
              <a:rPr lang="cs-CZ" dirty="0">
                <a:solidFill>
                  <a:schemeClr val="accent6">
                    <a:lumMod val="75000"/>
                  </a:schemeClr>
                </a:solidFill>
              </a:rPr>
              <a:t> </a:t>
            </a:r>
            <a:r>
              <a:rPr lang="cs-CZ" sz="2300" i="1" noProof="0" dirty="0"/>
              <a:t>příprava a podání reklamace, sledování stavu a odvolání</a:t>
            </a:r>
            <a:r>
              <a:rPr lang="en-US" sz="2300" i="1" dirty="0"/>
              <a:t>. </a:t>
            </a:r>
            <a:endParaRPr lang="cs-CZ" sz="2300" i="1" dirty="0"/>
          </a:p>
          <a:p>
            <a:pPr marL="0" indent="0">
              <a:lnSpc>
                <a:spcPct val="120000"/>
              </a:lnSpc>
              <a:buNone/>
            </a:pPr>
            <a:r>
              <a:rPr lang="en-US" dirty="0">
                <a:solidFill>
                  <a:schemeClr val="accent6">
                    <a:lumMod val="75000"/>
                  </a:schemeClr>
                </a:solidFill>
              </a:rPr>
              <a:t>9. </a:t>
            </a:r>
            <a:r>
              <a:rPr lang="cs-CZ" dirty="0">
                <a:solidFill>
                  <a:schemeClr val="accent6">
                    <a:lumMod val="75000"/>
                  </a:schemeClr>
                </a:solidFill>
              </a:rPr>
              <a:t>Doprava</a:t>
            </a:r>
            <a:r>
              <a:rPr lang="en-US" dirty="0">
                <a:solidFill>
                  <a:schemeClr val="accent6">
                    <a:lumMod val="75000"/>
                  </a:schemeClr>
                </a:solidFill>
              </a:rPr>
              <a:t>: </a:t>
            </a:r>
            <a:r>
              <a:rPr lang="cs-CZ" sz="2300" i="1" dirty="0"/>
              <a:t>koupě a vlastnictví vozu, daně a poplatky, povolení a licence, parkování.   	</a:t>
            </a:r>
            <a:r>
              <a:rPr lang="cs-CZ" sz="2300" i="1" dirty="0">
                <a:solidFill>
                  <a:schemeClr val="tx1">
                    <a:lumMod val="50000"/>
                    <a:lumOff val="50000"/>
                  </a:schemeClr>
                </a:solidFill>
              </a:rPr>
              <a:t>(i samospráva)</a:t>
            </a:r>
          </a:p>
        </p:txBody>
      </p:sp>
    </p:spTree>
    <p:extLst>
      <p:ext uri="{BB962C8B-B14F-4D97-AF65-F5344CB8AC3E}">
        <p14:creationId xmlns:p14="http://schemas.microsoft.com/office/powerpoint/2010/main" val="1626007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B62AA49-71A2-8876-D0FE-0DC43BDF224B}"/>
              </a:ext>
            </a:extLst>
          </p:cNvPr>
          <p:cNvSpPr>
            <a:spLocks noGrp="1"/>
          </p:cNvSpPr>
          <p:nvPr>
            <p:ph type="title"/>
          </p:nvPr>
        </p:nvSpPr>
        <p:spPr>
          <a:xfrm>
            <a:off x="838200" y="365125"/>
            <a:ext cx="10515600" cy="1020471"/>
          </a:xfrm>
        </p:spPr>
        <p:txBody>
          <a:bodyPr/>
          <a:lstStyle/>
          <a:p>
            <a:r>
              <a:rPr lang="cs-CZ" dirty="0">
                <a:solidFill>
                  <a:schemeClr val="accent6">
                    <a:lumMod val="75000"/>
                  </a:schemeClr>
                </a:solidFill>
              </a:rPr>
              <a:t>ŽS podnikání - zahájení podnikání</a:t>
            </a:r>
          </a:p>
        </p:txBody>
      </p:sp>
      <p:sp>
        <p:nvSpPr>
          <p:cNvPr id="3" name="Zástupný obsah 2">
            <a:extLst>
              <a:ext uri="{FF2B5EF4-FFF2-40B4-BE49-F238E27FC236}">
                <a16:creationId xmlns:a16="http://schemas.microsoft.com/office/drawing/2014/main" id="{29BBAA0B-12BD-1980-1566-D2CC286D40CE}"/>
              </a:ext>
            </a:extLst>
          </p:cNvPr>
          <p:cNvSpPr>
            <a:spLocks noGrp="1"/>
          </p:cNvSpPr>
          <p:nvPr>
            <p:ph idx="1"/>
          </p:nvPr>
        </p:nvSpPr>
        <p:spPr>
          <a:xfrm>
            <a:off x="1003041" y="1446246"/>
            <a:ext cx="10515600" cy="4968550"/>
          </a:xfrm>
        </p:spPr>
        <p:txBody>
          <a:bodyPr>
            <a:normAutofit fontScale="77500" lnSpcReduction="20000"/>
          </a:bodyPr>
          <a:lstStyle/>
          <a:p>
            <a:pPr>
              <a:lnSpc>
                <a:spcPct val="120000"/>
              </a:lnSpc>
            </a:pPr>
            <a:r>
              <a:rPr lang="cs-CZ" dirty="0"/>
              <a:t>Potvrzení o bezdlužnosti </a:t>
            </a:r>
            <a:r>
              <a:rPr lang="cs-CZ" i="1" dirty="0">
                <a:solidFill>
                  <a:schemeClr val="tx1">
                    <a:lumMod val="50000"/>
                    <a:lumOff val="50000"/>
                  </a:schemeClr>
                </a:solidFill>
              </a:rPr>
              <a:t>(N&amp;CB)</a:t>
            </a:r>
          </a:p>
          <a:p>
            <a:pPr>
              <a:lnSpc>
                <a:spcPct val="120000"/>
              </a:lnSpc>
            </a:pPr>
            <a:r>
              <a:rPr lang="cs-CZ" dirty="0"/>
              <a:t>Prvotní registrace firmy </a:t>
            </a:r>
            <a:r>
              <a:rPr lang="cs-CZ" i="1" dirty="0">
                <a:solidFill>
                  <a:schemeClr val="tx1">
                    <a:lumMod val="50000"/>
                    <a:lumOff val="50000"/>
                  </a:schemeClr>
                </a:solidFill>
              </a:rPr>
              <a:t>(N&amp;CB), mobil</a:t>
            </a:r>
          </a:p>
          <a:p>
            <a:pPr>
              <a:lnSpc>
                <a:spcPct val="120000"/>
              </a:lnSpc>
            </a:pPr>
            <a:r>
              <a:rPr lang="cs-CZ" dirty="0"/>
              <a:t>Získání IČO, DIČO  </a:t>
            </a:r>
            <a:r>
              <a:rPr lang="cs-CZ" i="1" dirty="0">
                <a:solidFill>
                  <a:schemeClr val="tx1">
                    <a:lumMod val="50000"/>
                    <a:lumOff val="50000"/>
                  </a:schemeClr>
                </a:solidFill>
              </a:rPr>
              <a:t>(N&amp;CB)</a:t>
            </a:r>
          </a:p>
          <a:p>
            <a:pPr>
              <a:lnSpc>
                <a:spcPct val="120000"/>
              </a:lnSpc>
            </a:pPr>
            <a:r>
              <a:rPr lang="cs-CZ" dirty="0"/>
              <a:t>Registrace u ČSSZ  </a:t>
            </a:r>
            <a:r>
              <a:rPr lang="cs-CZ" i="1" dirty="0">
                <a:solidFill>
                  <a:schemeClr val="tx1">
                    <a:lumMod val="50000"/>
                    <a:lumOff val="50000"/>
                  </a:schemeClr>
                </a:solidFill>
              </a:rPr>
              <a:t>(N&amp;CB)</a:t>
            </a:r>
          </a:p>
          <a:p>
            <a:pPr>
              <a:lnSpc>
                <a:spcPct val="120000"/>
              </a:lnSpc>
            </a:pPr>
            <a:r>
              <a:rPr lang="cs-CZ" dirty="0"/>
              <a:t>Registrace firmy jako zaměstnavatel  </a:t>
            </a:r>
            <a:r>
              <a:rPr lang="cs-CZ" i="1" dirty="0">
                <a:solidFill>
                  <a:schemeClr val="tx1">
                    <a:lumMod val="50000"/>
                    <a:lumOff val="50000"/>
                  </a:schemeClr>
                </a:solidFill>
              </a:rPr>
              <a:t>(N&amp;CB), mobil</a:t>
            </a:r>
          </a:p>
          <a:p>
            <a:pPr>
              <a:lnSpc>
                <a:spcPct val="120000"/>
              </a:lnSpc>
            </a:pPr>
            <a:r>
              <a:rPr lang="cs-CZ" dirty="0"/>
              <a:t>Registrace zaměstnance před jeho nástupem  </a:t>
            </a:r>
            <a:r>
              <a:rPr lang="cs-CZ" i="1" dirty="0">
                <a:solidFill>
                  <a:schemeClr val="tx1">
                    <a:lumMod val="50000"/>
                    <a:lumOff val="50000"/>
                  </a:schemeClr>
                </a:solidFill>
              </a:rPr>
              <a:t>(N&amp;CB)</a:t>
            </a:r>
          </a:p>
          <a:p>
            <a:pPr>
              <a:lnSpc>
                <a:spcPct val="120000"/>
              </a:lnSpc>
            </a:pPr>
            <a:r>
              <a:rPr lang="cs-CZ" dirty="0"/>
              <a:t>Žádost o přenosný dokument PD A1 (potvrzení o povinných odvodech) </a:t>
            </a:r>
            <a:r>
              <a:rPr lang="cs-CZ" i="1" dirty="0">
                <a:solidFill>
                  <a:schemeClr val="tx1">
                    <a:lumMod val="50000"/>
                    <a:lumOff val="50000"/>
                  </a:schemeClr>
                </a:solidFill>
              </a:rPr>
              <a:t>(N&amp;CB)</a:t>
            </a:r>
          </a:p>
          <a:p>
            <a:pPr>
              <a:lnSpc>
                <a:spcPct val="120000"/>
              </a:lnSpc>
            </a:pPr>
            <a:r>
              <a:rPr lang="cs-CZ" dirty="0"/>
              <a:t>Povolení ohledně znečištění (</a:t>
            </a:r>
            <a:r>
              <a:rPr lang="cs-CZ" dirty="0" err="1"/>
              <a:t>pollution</a:t>
            </a:r>
            <a:r>
              <a:rPr lang="cs-CZ" dirty="0"/>
              <a:t>/</a:t>
            </a:r>
            <a:r>
              <a:rPr lang="cs-CZ" dirty="0" err="1"/>
              <a:t>environmental</a:t>
            </a:r>
            <a:r>
              <a:rPr lang="cs-CZ" dirty="0"/>
              <a:t> permit) </a:t>
            </a:r>
            <a:r>
              <a:rPr lang="cs-CZ" i="1" dirty="0">
                <a:solidFill>
                  <a:schemeClr val="tx1">
                    <a:lumMod val="50000"/>
                    <a:lumOff val="50000"/>
                  </a:schemeClr>
                </a:solidFill>
              </a:rPr>
              <a:t>(N&amp;CB)</a:t>
            </a:r>
          </a:p>
          <a:p>
            <a:pPr>
              <a:lnSpc>
                <a:spcPct val="120000"/>
              </a:lnSpc>
            </a:pPr>
            <a:r>
              <a:rPr lang="cs-CZ" dirty="0"/>
              <a:t>Registrace poskytovatele služeb zprostředkování dat  </a:t>
            </a:r>
            <a:r>
              <a:rPr lang="cs-CZ" i="1" dirty="0">
                <a:solidFill>
                  <a:schemeClr val="tx1">
                    <a:lumMod val="50000"/>
                    <a:lumOff val="50000"/>
                  </a:schemeClr>
                </a:solidFill>
              </a:rPr>
              <a:t>(N&amp;CB)</a:t>
            </a:r>
          </a:p>
          <a:p>
            <a:pPr>
              <a:lnSpc>
                <a:spcPct val="120000"/>
              </a:lnSpc>
            </a:pPr>
            <a:r>
              <a:rPr lang="cs-CZ" dirty="0"/>
              <a:t>Registrace jako (budoucí) organizace pro altruismus v oblasti dat uznaná v rámci EU </a:t>
            </a:r>
            <a:r>
              <a:rPr lang="cs-CZ" i="1" dirty="0">
                <a:solidFill>
                  <a:schemeClr val="tx1">
                    <a:lumMod val="50000"/>
                    <a:lumOff val="50000"/>
                  </a:schemeClr>
                </a:solidFill>
              </a:rPr>
              <a:t>(N&amp;CB)</a:t>
            </a:r>
          </a:p>
          <a:p>
            <a:pPr>
              <a:lnSpc>
                <a:spcPct val="120000"/>
              </a:lnSpc>
            </a:pPr>
            <a:endParaRPr lang="cs-CZ" dirty="0"/>
          </a:p>
          <a:p>
            <a:endParaRPr lang="cs-CZ" dirty="0"/>
          </a:p>
        </p:txBody>
      </p:sp>
    </p:spTree>
    <p:extLst>
      <p:ext uri="{BB962C8B-B14F-4D97-AF65-F5344CB8AC3E}">
        <p14:creationId xmlns:p14="http://schemas.microsoft.com/office/powerpoint/2010/main" val="242867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3F83924-D2CE-CB15-EF50-1D4DD85EA791}"/>
              </a:ext>
            </a:extLst>
          </p:cNvPr>
          <p:cNvSpPr>
            <a:spLocks noGrp="1"/>
          </p:cNvSpPr>
          <p:nvPr>
            <p:ph type="title"/>
          </p:nvPr>
        </p:nvSpPr>
        <p:spPr/>
        <p:txBody>
          <a:bodyPr/>
          <a:lstStyle/>
          <a:p>
            <a:r>
              <a:rPr lang="cs-CZ" dirty="0">
                <a:solidFill>
                  <a:schemeClr val="accent6">
                    <a:lumMod val="75000"/>
                  </a:schemeClr>
                </a:solidFill>
              </a:rPr>
              <a:t>ŽS podnikání – pravidelné obch. operace</a:t>
            </a:r>
            <a:endParaRPr lang="cs-CZ" dirty="0"/>
          </a:p>
        </p:txBody>
      </p:sp>
      <p:sp>
        <p:nvSpPr>
          <p:cNvPr id="3" name="Zástupný obsah 2">
            <a:extLst>
              <a:ext uri="{FF2B5EF4-FFF2-40B4-BE49-F238E27FC236}">
                <a16:creationId xmlns:a16="http://schemas.microsoft.com/office/drawing/2014/main" id="{552042F7-F5E5-69EE-1B93-C770123D735B}"/>
              </a:ext>
            </a:extLst>
          </p:cNvPr>
          <p:cNvSpPr>
            <a:spLocks noGrp="1"/>
          </p:cNvSpPr>
          <p:nvPr>
            <p:ph idx="1"/>
          </p:nvPr>
        </p:nvSpPr>
        <p:spPr>
          <a:xfrm>
            <a:off x="838199" y="1825625"/>
            <a:ext cx="11011679" cy="4351338"/>
          </a:xfrm>
        </p:spPr>
        <p:txBody>
          <a:bodyPr>
            <a:normAutofit fontScale="77500" lnSpcReduction="20000"/>
          </a:bodyPr>
          <a:lstStyle/>
          <a:p>
            <a:pPr>
              <a:lnSpc>
                <a:spcPct val="110000"/>
              </a:lnSpc>
            </a:pPr>
            <a:r>
              <a:rPr lang="cs-CZ" dirty="0"/>
              <a:t>Daň z příjmu PO  </a:t>
            </a:r>
            <a:r>
              <a:rPr lang="cs-CZ" i="1" dirty="0">
                <a:solidFill>
                  <a:schemeClr val="tx1">
                    <a:lumMod val="50000"/>
                    <a:lumOff val="50000"/>
                  </a:schemeClr>
                </a:solidFill>
              </a:rPr>
              <a:t>(N&amp;CB)</a:t>
            </a:r>
          </a:p>
          <a:p>
            <a:pPr>
              <a:lnSpc>
                <a:spcPct val="110000"/>
              </a:lnSpc>
            </a:pPr>
            <a:r>
              <a:rPr lang="cs-CZ" dirty="0"/>
              <a:t>Přihlášení k sociálnímu pojištění  </a:t>
            </a:r>
            <a:r>
              <a:rPr lang="cs-CZ" i="1" dirty="0">
                <a:solidFill>
                  <a:schemeClr val="tx1">
                    <a:lumMod val="50000"/>
                    <a:lumOff val="50000"/>
                  </a:schemeClr>
                </a:solidFill>
              </a:rPr>
              <a:t>(N&amp;CB)</a:t>
            </a:r>
          </a:p>
          <a:p>
            <a:pPr>
              <a:lnSpc>
                <a:spcPct val="110000"/>
              </a:lnSpc>
            </a:pPr>
            <a:r>
              <a:rPr lang="cs-CZ" dirty="0"/>
              <a:t>Podání finanční uzávěrky  </a:t>
            </a:r>
            <a:r>
              <a:rPr lang="cs-CZ" i="1" dirty="0">
                <a:solidFill>
                  <a:schemeClr val="tx1">
                    <a:lumMod val="50000"/>
                    <a:lumOff val="50000"/>
                  </a:schemeClr>
                </a:solidFill>
              </a:rPr>
              <a:t>(N&amp;CB)</a:t>
            </a:r>
          </a:p>
          <a:p>
            <a:pPr>
              <a:lnSpc>
                <a:spcPct val="110000"/>
              </a:lnSpc>
            </a:pPr>
            <a:r>
              <a:rPr lang="cs-CZ" dirty="0"/>
              <a:t>Podání údajů o firmě ČSÚ  </a:t>
            </a:r>
            <a:r>
              <a:rPr lang="cs-CZ" i="1" dirty="0">
                <a:solidFill>
                  <a:schemeClr val="tx1">
                    <a:lumMod val="50000"/>
                    <a:lumOff val="50000"/>
                  </a:schemeClr>
                </a:solidFill>
              </a:rPr>
              <a:t>(N)</a:t>
            </a:r>
          </a:p>
          <a:p>
            <a:pPr>
              <a:lnSpc>
                <a:spcPct val="110000"/>
              </a:lnSpc>
            </a:pPr>
            <a:r>
              <a:rPr lang="cs-CZ" dirty="0"/>
              <a:t>Přiznání k DPH, vrácení DPH, odvolání proti rozhodnutí o vrácení DPH  </a:t>
            </a:r>
            <a:r>
              <a:rPr lang="cs-CZ" i="1" dirty="0">
                <a:solidFill>
                  <a:schemeClr val="tx1">
                    <a:lumMod val="50000"/>
                    <a:lumOff val="50000"/>
                  </a:schemeClr>
                </a:solidFill>
              </a:rPr>
              <a:t>(N&amp;CB), mobil</a:t>
            </a:r>
          </a:p>
          <a:p>
            <a:pPr>
              <a:lnSpc>
                <a:spcPct val="110000"/>
              </a:lnSpc>
            </a:pPr>
            <a:r>
              <a:rPr lang="cs-CZ" dirty="0"/>
              <a:t>Registrace neschopnosti zaměstnance u ČSSZ  </a:t>
            </a:r>
            <a:r>
              <a:rPr lang="cs-CZ" i="1" dirty="0">
                <a:solidFill>
                  <a:schemeClr val="tx1">
                    <a:lumMod val="50000"/>
                    <a:lumOff val="50000"/>
                  </a:schemeClr>
                </a:solidFill>
              </a:rPr>
              <a:t>(N&amp;CB)</a:t>
            </a:r>
          </a:p>
          <a:p>
            <a:pPr>
              <a:lnSpc>
                <a:spcPct val="110000"/>
              </a:lnSpc>
            </a:pPr>
            <a:r>
              <a:rPr lang="cs-CZ" dirty="0"/>
              <a:t>Registrace ukončení smlouvy se zaměstnancem  </a:t>
            </a:r>
            <a:r>
              <a:rPr lang="cs-CZ" i="1" dirty="0">
                <a:solidFill>
                  <a:schemeClr val="tx1">
                    <a:lumMod val="50000"/>
                    <a:lumOff val="50000"/>
                  </a:schemeClr>
                </a:solidFill>
              </a:rPr>
              <a:t>(N&amp;CB)</a:t>
            </a:r>
          </a:p>
          <a:p>
            <a:pPr>
              <a:lnSpc>
                <a:spcPct val="110000"/>
              </a:lnSpc>
            </a:pPr>
            <a:r>
              <a:rPr lang="cs-CZ" dirty="0"/>
              <a:t>Registrace nové adresy firmy  </a:t>
            </a:r>
            <a:r>
              <a:rPr lang="cs-CZ" i="1" dirty="0">
                <a:solidFill>
                  <a:schemeClr val="tx1">
                    <a:lumMod val="50000"/>
                    <a:lumOff val="50000"/>
                  </a:schemeClr>
                </a:solidFill>
              </a:rPr>
              <a:t>(N&amp;CB)</a:t>
            </a:r>
          </a:p>
          <a:p>
            <a:pPr>
              <a:lnSpc>
                <a:spcPct val="110000"/>
              </a:lnSpc>
            </a:pPr>
            <a:r>
              <a:rPr lang="cs-CZ" dirty="0"/>
              <a:t>Ohlášení ukončení obchodní činnosti s výjimkou zapojení do insolvenčního nebo likvidačního řízení  </a:t>
            </a:r>
            <a:r>
              <a:rPr lang="cs-CZ" i="1" dirty="0">
                <a:solidFill>
                  <a:schemeClr val="tx1">
                    <a:lumMod val="50000"/>
                    <a:lumOff val="50000"/>
                  </a:schemeClr>
                </a:solidFill>
              </a:rPr>
              <a:t>(N&amp;CB)</a:t>
            </a:r>
          </a:p>
          <a:p>
            <a:pPr marL="0" indent="0">
              <a:lnSpc>
                <a:spcPct val="110000"/>
              </a:lnSpc>
              <a:buNone/>
            </a:pPr>
            <a:endParaRPr lang="cs-CZ" dirty="0"/>
          </a:p>
        </p:txBody>
      </p:sp>
    </p:spTree>
    <p:extLst>
      <p:ext uri="{BB962C8B-B14F-4D97-AF65-F5344CB8AC3E}">
        <p14:creationId xmlns:p14="http://schemas.microsoft.com/office/powerpoint/2010/main" val="2178760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188BBF-9A9F-B082-82E7-542601F022B6}"/>
              </a:ext>
            </a:extLst>
          </p:cNvPr>
          <p:cNvSpPr>
            <a:spLocks noGrp="1"/>
          </p:cNvSpPr>
          <p:nvPr>
            <p:ph type="title"/>
          </p:nvPr>
        </p:nvSpPr>
        <p:spPr/>
        <p:txBody>
          <a:bodyPr/>
          <a:lstStyle/>
          <a:p>
            <a:r>
              <a:rPr lang="cs-CZ" dirty="0">
                <a:solidFill>
                  <a:schemeClr val="accent6">
                    <a:lumMod val="75000"/>
                  </a:schemeClr>
                </a:solidFill>
              </a:rPr>
              <a:t>ŽS kariéra – zaměstnanost, nezaměstnanost</a:t>
            </a:r>
          </a:p>
        </p:txBody>
      </p:sp>
      <p:sp>
        <p:nvSpPr>
          <p:cNvPr id="3" name="Zástupný obsah 2">
            <a:extLst>
              <a:ext uri="{FF2B5EF4-FFF2-40B4-BE49-F238E27FC236}">
                <a16:creationId xmlns:a16="http://schemas.microsoft.com/office/drawing/2014/main" id="{7E1FEC84-3E55-4F8C-4107-7A2459494137}"/>
              </a:ext>
            </a:extLst>
          </p:cNvPr>
          <p:cNvSpPr>
            <a:spLocks noGrp="1"/>
          </p:cNvSpPr>
          <p:nvPr>
            <p:ph idx="1"/>
          </p:nvPr>
        </p:nvSpPr>
        <p:spPr>
          <a:xfrm>
            <a:off x="838200" y="1825625"/>
            <a:ext cx="9612085" cy="3936028"/>
          </a:xfrm>
        </p:spPr>
        <p:txBody>
          <a:bodyPr>
            <a:normAutofit fontScale="77500" lnSpcReduction="20000"/>
          </a:bodyPr>
          <a:lstStyle/>
          <a:p>
            <a:pPr>
              <a:lnSpc>
                <a:spcPct val="110000"/>
              </a:lnSpc>
            </a:pPr>
            <a:r>
              <a:rPr lang="cs-CZ" dirty="0"/>
              <a:t>Registrace v nezaměstnanosti  </a:t>
            </a:r>
            <a:r>
              <a:rPr lang="cs-CZ" i="1" dirty="0">
                <a:solidFill>
                  <a:schemeClr val="tx1">
                    <a:lumMod val="50000"/>
                    <a:lumOff val="50000"/>
                  </a:schemeClr>
                </a:solidFill>
              </a:rPr>
              <a:t>(N&amp;CB), mobil</a:t>
            </a:r>
            <a:endParaRPr lang="cs-CZ" dirty="0"/>
          </a:p>
          <a:p>
            <a:pPr>
              <a:lnSpc>
                <a:spcPct val="110000"/>
              </a:lnSpc>
            </a:pPr>
            <a:r>
              <a:rPr lang="cs-CZ" dirty="0"/>
              <a:t>Žádost o podporu v nezaměstnanosti  </a:t>
            </a:r>
            <a:r>
              <a:rPr lang="cs-CZ" i="1" dirty="0">
                <a:solidFill>
                  <a:schemeClr val="tx1">
                    <a:lumMod val="50000"/>
                    <a:lumOff val="50000"/>
                  </a:schemeClr>
                </a:solidFill>
              </a:rPr>
              <a:t>(N&amp;CB), mobil</a:t>
            </a:r>
          </a:p>
          <a:p>
            <a:pPr>
              <a:lnSpc>
                <a:spcPct val="110000"/>
              </a:lnSpc>
            </a:pPr>
            <a:r>
              <a:rPr lang="cs-CZ" dirty="0"/>
              <a:t>Odvolání proti rozhodnutí v případě nepřiznání podpory v </a:t>
            </a:r>
            <a:r>
              <a:rPr lang="cs-CZ" dirty="0" err="1"/>
              <a:t>nezam</a:t>
            </a:r>
            <a:r>
              <a:rPr lang="cs-CZ" dirty="0"/>
              <a:t>. </a:t>
            </a:r>
            <a:r>
              <a:rPr lang="cs-CZ" i="1" dirty="0">
                <a:solidFill>
                  <a:schemeClr val="tx1">
                    <a:lumMod val="50000"/>
                    <a:lumOff val="50000"/>
                  </a:schemeClr>
                </a:solidFill>
              </a:rPr>
              <a:t>(N&amp;CB)</a:t>
            </a:r>
          </a:p>
          <a:p>
            <a:pPr>
              <a:lnSpc>
                <a:spcPct val="110000"/>
              </a:lnSpc>
            </a:pPr>
            <a:r>
              <a:rPr lang="cs-CZ" dirty="0"/>
              <a:t>Vrácení daně nebo jiná úleva v nezaměstnanosti  </a:t>
            </a:r>
            <a:r>
              <a:rPr lang="cs-CZ" i="1" dirty="0">
                <a:solidFill>
                  <a:schemeClr val="tx1">
                    <a:lumMod val="50000"/>
                    <a:lumOff val="50000"/>
                  </a:schemeClr>
                </a:solidFill>
              </a:rPr>
              <a:t>(N&amp;CB)</a:t>
            </a:r>
          </a:p>
          <a:p>
            <a:pPr>
              <a:lnSpc>
                <a:spcPct val="110000"/>
              </a:lnSpc>
            </a:pPr>
            <a:r>
              <a:rPr lang="cs-CZ" dirty="0"/>
              <a:t>Předložení důkazů o hledání práce  </a:t>
            </a:r>
            <a:r>
              <a:rPr lang="cs-CZ" i="1" dirty="0">
                <a:solidFill>
                  <a:schemeClr val="tx1">
                    <a:lumMod val="50000"/>
                    <a:lumOff val="50000"/>
                  </a:schemeClr>
                </a:solidFill>
              </a:rPr>
              <a:t>(N&amp;CB)</a:t>
            </a:r>
          </a:p>
          <a:p>
            <a:pPr>
              <a:lnSpc>
                <a:spcPct val="110000"/>
              </a:lnSpc>
            </a:pPr>
            <a:r>
              <a:rPr lang="cs-CZ" dirty="0"/>
              <a:t>Předložení okolností/překážek při hledání práce  </a:t>
            </a:r>
            <a:r>
              <a:rPr lang="cs-CZ" i="1" dirty="0">
                <a:solidFill>
                  <a:schemeClr val="tx1">
                    <a:lumMod val="50000"/>
                    <a:lumOff val="50000"/>
                  </a:schemeClr>
                </a:solidFill>
              </a:rPr>
              <a:t>(N&amp;CB)</a:t>
            </a:r>
          </a:p>
          <a:p>
            <a:pPr>
              <a:lnSpc>
                <a:spcPct val="110000"/>
              </a:lnSpc>
            </a:pPr>
            <a:r>
              <a:rPr lang="cs-CZ" dirty="0"/>
              <a:t>Registrace zaměstnání a ukončení podpory v nezaměstnanosti  </a:t>
            </a:r>
            <a:r>
              <a:rPr lang="cs-CZ" i="1" dirty="0">
                <a:solidFill>
                  <a:schemeClr val="tx1">
                    <a:lumMod val="50000"/>
                    <a:lumOff val="50000"/>
                  </a:schemeClr>
                </a:solidFill>
              </a:rPr>
              <a:t>(N&amp;CB)</a:t>
            </a:r>
          </a:p>
          <a:p>
            <a:pPr>
              <a:lnSpc>
                <a:spcPct val="110000"/>
              </a:lnSpc>
            </a:pPr>
            <a:r>
              <a:rPr lang="cs-CZ" dirty="0"/>
              <a:t>Daň z příjmu FO  </a:t>
            </a:r>
            <a:r>
              <a:rPr lang="cs-CZ" i="1" dirty="0">
                <a:solidFill>
                  <a:schemeClr val="tx1">
                    <a:lumMod val="50000"/>
                    <a:lumOff val="50000"/>
                  </a:schemeClr>
                </a:solidFill>
              </a:rPr>
              <a:t>(N&amp;CB)</a:t>
            </a:r>
          </a:p>
          <a:p>
            <a:pPr>
              <a:lnSpc>
                <a:spcPct val="110000"/>
              </a:lnSpc>
            </a:pPr>
            <a:r>
              <a:rPr lang="cs-CZ" dirty="0"/>
              <a:t>Žádost o důchod, výpočet budoucí výše důchodu  </a:t>
            </a:r>
            <a:r>
              <a:rPr lang="cs-CZ" i="1" dirty="0">
                <a:solidFill>
                  <a:schemeClr val="tx1">
                    <a:lumMod val="50000"/>
                    <a:lumOff val="50000"/>
                  </a:schemeClr>
                </a:solidFill>
              </a:rPr>
              <a:t>(N&amp;CB)</a:t>
            </a:r>
          </a:p>
        </p:txBody>
      </p:sp>
    </p:spTree>
    <p:extLst>
      <p:ext uri="{BB962C8B-B14F-4D97-AF65-F5344CB8AC3E}">
        <p14:creationId xmlns:p14="http://schemas.microsoft.com/office/powerpoint/2010/main" val="2755201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133A4D3-8AF7-1A39-3420-CCBF0CE61F43}"/>
              </a:ext>
            </a:extLst>
          </p:cNvPr>
          <p:cNvSpPr>
            <a:spLocks noGrp="1"/>
          </p:cNvSpPr>
          <p:nvPr>
            <p:ph type="title"/>
          </p:nvPr>
        </p:nvSpPr>
        <p:spPr/>
        <p:txBody>
          <a:bodyPr/>
          <a:lstStyle/>
          <a:p>
            <a:r>
              <a:rPr lang="cs-CZ" dirty="0">
                <a:solidFill>
                  <a:schemeClr val="accent6">
                    <a:lumMod val="75000"/>
                  </a:schemeClr>
                </a:solidFill>
              </a:rPr>
              <a:t>ŽS rodina – rodinné záležitosti</a:t>
            </a:r>
          </a:p>
        </p:txBody>
      </p:sp>
      <p:sp>
        <p:nvSpPr>
          <p:cNvPr id="3" name="Zástupný obsah 2">
            <a:extLst>
              <a:ext uri="{FF2B5EF4-FFF2-40B4-BE49-F238E27FC236}">
                <a16:creationId xmlns:a16="http://schemas.microsoft.com/office/drawing/2014/main" id="{99C2D109-C509-63D7-A1AB-4FE277295A43}"/>
              </a:ext>
            </a:extLst>
          </p:cNvPr>
          <p:cNvSpPr>
            <a:spLocks noGrp="1"/>
          </p:cNvSpPr>
          <p:nvPr>
            <p:ph idx="1"/>
          </p:nvPr>
        </p:nvSpPr>
        <p:spPr>
          <a:xfrm>
            <a:off x="822649" y="1746316"/>
            <a:ext cx="10515600" cy="3819394"/>
          </a:xfrm>
        </p:spPr>
        <p:txBody>
          <a:bodyPr>
            <a:normAutofit fontScale="77500" lnSpcReduction="20000"/>
          </a:bodyPr>
          <a:lstStyle/>
          <a:p>
            <a:pPr>
              <a:lnSpc>
                <a:spcPct val="120000"/>
              </a:lnSpc>
            </a:pPr>
            <a:r>
              <a:rPr lang="cs-CZ" dirty="0"/>
              <a:t>Registrace narození dítěte  </a:t>
            </a:r>
            <a:r>
              <a:rPr lang="cs-CZ" i="1" dirty="0">
                <a:solidFill>
                  <a:schemeClr val="tx1">
                    <a:lumMod val="50000"/>
                    <a:lumOff val="50000"/>
                  </a:schemeClr>
                </a:solidFill>
              </a:rPr>
              <a:t>(N)</a:t>
            </a:r>
          </a:p>
          <a:p>
            <a:pPr>
              <a:lnSpc>
                <a:spcPct val="120000"/>
              </a:lnSpc>
            </a:pPr>
            <a:r>
              <a:rPr lang="cs-CZ" dirty="0"/>
              <a:t>Registrace rodiče  </a:t>
            </a:r>
            <a:r>
              <a:rPr lang="cs-CZ" i="1" dirty="0">
                <a:solidFill>
                  <a:schemeClr val="tx1">
                    <a:lumMod val="50000"/>
                    <a:lumOff val="50000"/>
                  </a:schemeClr>
                </a:solidFill>
              </a:rPr>
              <a:t>(N)</a:t>
            </a:r>
          </a:p>
          <a:p>
            <a:pPr>
              <a:lnSpc>
                <a:spcPct val="120000"/>
              </a:lnSpc>
            </a:pPr>
            <a:r>
              <a:rPr lang="cs-CZ" dirty="0"/>
              <a:t>Žádost o přídavky na dítě  </a:t>
            </a:r>
            <a:r>
              <a:rPr lang="cs-CZ" i="1" dirty="0">
                <a:solidFill>
                  <a:schemeClr val="tx1">
                    <a:lumMod val="50000"/>
                    <a:lumOff val="50000"/>
                  </a:schemeClr>
                </a:solidFill>
              </a:rPr>
              <a:t>(N&amp;CB), mobil</a:t>
            </a:r>
          </a:p>
          <a:p>
            <a:pPr>
              <a:lnSpc>
                <a:spcPct val="120000"/>
              </a:lnSpc>
            </a:pPr>
            <a:r>
              <a:rPr lang="cs-CZ" dirty="0"/>
              <a:t>Uzavření manželství/partnerství  </a:t>
            </a:r>
            <a:r>
              <a:rPr lang="cs-CZ" i="1" dirty="0">
                <a:solidFill>
                  <a:schemeClr val="tx1">
                    <a:lumMod val="50000"/>
                    <a:lumOff val="50000"/>
                  </a:schemeClr>
                </a:solidFill>
              </a:rPr>
              <a:t>(N)</a:t>
            </a:r>
          </a:p>
          <a:p>
            <a:pPr>
              <a:lnSpc>
                <a:spcPct val="120000"/>
              </a:lnSpc>
            </a:pPr>
            <a:r>
              <a:rPr lang="cs-CZ" dirty="0"/>
              <a:t>Rozvod, ukončení partnerství  </a:t>
            </a:r>
            <a:r>
              <a:rPr lang="cs-CZ" i="1" dirty="0">
                <a:solidFill>
                  <a:schemeClr val="tx1">
                    <a:lumMod val="50000"/>
                    <a:lumOff val="50000"/>
                  </a:schemeClr>
                </a:solidFill>
              </a:rPr>
              <a:t>(N)</a:t>
            </a:r>
          </a:p>
          <a:p>
            <a:pPr>
              <a:lnSpc>
                <a:spcPct val="120000"/>
              </a:lnSpc>
            </a:pPr>
            <a:r>
              <a:rPr lang="cs-CZ" dirty="0"/>
              <a:t>Vydání cestovního pasu  </a:t>
            </a:r>
            <a:r>
              <a:rPr lang="cs-CZ" i="1" dirty="0">
                <a:solidFill>
                  <a:schemeClr val="tx1">
                    <a:lumMod val="50000"/>
                    <a:lumOff val="50000"/>
                  </a:schemeClr>
                </a:solidFill>
              </a:rPr>
              <a:t>(N), mobil</a:t>
            </a:r>
          </a:p>
          <a:p>
            <a:pPr>
              <a:lnSpc>
                <a:spcPct val="120000"/>
              </a:lnSpc>
            </a:pPr>
            <a:r>
              <a:rPr lang="cs-CZ" dirty="0"/>
              <a:t>Žádost o rodný list  </a:t>
            </a:r>
            <a:r>
              <a:rPr lang="cs-CZ" i="1" dirty="0">
                <a:solidFill>
                  <a:schemeClr val="tx1">
                    <a:lumMod val="50000"/>
                    <a:lumOff val="50000"/>
                  </a:schemeClr>
                </a:solidFill>
              </a:rPr>
              <a:t>(N)</a:t>
            </a:r>
          </a:p>
          <a:p>
            <a:pPr>
              <a:lnSpc>
                <a:spcPct val="120000"/>
              </a:lnSpc>
            </a:pPr>
            <a:r>
              <a:rPr lang="cs-CZ" dirty="0"/>
              <a:t>Ohlášení úmrtí  </a:t>
            </a:r>
            <a:r>
              <a:rPr lang="cs-CZ" i="1" dirty="0">
                <a:solidFill>
                  <a:schemeClr val="tx1">
                    <a:lumMod val="50000"/>
                    <a:lumOff val="50000"/>
                  </a:schemeClr>
                </a:solidFill>
              </a:rPr>
              <a:t>(N)</a:t>
            </a:r>
          </a:p>
        </p:txBody>
      </p:sp>
    </p:spTree>
    <p:extLst>
      <p:ext uri="{BB962C8B-B14F-4D97-AF65-F5344CB8AC3E}">
        <p14:creationId xmlns:p14="http://schemas.microsoft.com/office/powerpoint/2010/main" val="277286732"/>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1043</TotalTime>
  <Words>8068</Words>
  <Application>Microsoft Office PowerPoint</Application>
  <PresentationFormat>Širokoúhlá obrazovka</PresentationFormat>
  <Paragraphs>499</Paragraphs>
  <Slides>33</Slides>
  <Notes>33</Notes>
  <HiddenSlides>15</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33</vt:i4>
      </vt:variant>
    </vt:vector>
  </HeadingPairs>
  <TitlesOfParts>
    <vt:vector size="43" baseType="lpstr">
      <vt:lpstr>Aptos</vt:lpstr>
      <vt:lpstr>Aptos Display</vt:lpstr>
      <vt:lpstr>Arial</vt:lpstr>
      <vt:lpstr>Calibri</vt:lpstr>
      <vt:lpstr>Courier New</vt:lpstr>
      <vt:lpstr>Roboto</vt:lpstr>
      <vt:lpstr>Times New Roman</vt:lpstr>
      <vt:lpstr>Verdana</vt:lpstr>
      <vt:lpstr>Wingdings</vt:lpstr>
      <vt:lpstr>Motiv Office</vt:lpstr>
      <vt:lpstr>Základní sdělení</vt:lpstr>
      <vt:lpstr>Prezentace aplikace PowerPoint</vt:lpstr>
      <vt:lpstr>eGovernment Benchmark - úvod</vt:lpstr>
      <vt:lpstr>eGovernment Benchmark</vt:lpstr>
      <vt:lpstr>eGovernment Benchmark – životní situace</vt:lpstr>
      <vt:lpstr>ŽS podnikání - zahájení podnikání</vt:lpstr>
      <vt:lpstr>ŽS podnikání – pravidelné obch. operace</vt:lpstr>
      <vt:lpstr>ŽS kariéra – zaměstnanost, nezaměstnanost</vt:lpstr>
      <vt:lpstr>ŽS rodina – rodinné záležitosti</vt:lpstr>
      <vt:lpstr>ŽS studium (VŠ) </vt:lpstr>
      <vt:lpstr>ŽS zdraví - zdravotnictví</vt:lpstr>
      <vt:lpstr>ŽS stěhování</vt:lpstr>
      <vt:lpstr>ŽS spravedlnosti – řízení o malých nárocích</vt:lpstr>
      <vt:lpstr>ŽS doprava</vt:lpstr>
      <vt:lpstr>Fáze hodnocení</vt:lpstr>
      <vt:lpstr>Výběr URL adres a portálů k analýze</vt:lpstr>
      <vt:lpstr>Výběr měst, nemocnic a vysokých škol</vt:lpstr>
      <vt:lpstr>Mystery shopper dotazník</vt:lpstr>
      <vt:lpstr>Mystery shopper dotazník (otázky A – ke službě)</vt:lpstr>
      <vt:lpstr>Mystery shopper dotazník  (otázky B – k přeshraniční službě) </vt:lpstr>
      <vt:lpstr>Mystery shopper dotazník   (otázky C – ke službě)</vt:lpstr>
      <vt:lpstr>Mystery shopper dotazník   (otázky D – ke službě)</vt:lpstr>
      <vt:lpstr>Mystery shopper dotazník   (otázky E – ke službě)</vt:lpstr>
      <vt:lpstr>Mystery shopper dotazník   (otázky F –  k přeshraniční službě)</vt:lpstr>
      <vt:lpstr>Mystery shopper dotazník (otázky G – ke službě) </vt:lpstr>
      <vt:lpstr>Mystery shopper dotazník (otázky H – k portálu) </vt:lpstr>
      <vt:lpstr>Mystery shopper dotazník (otázky I –  k přeshraniční službě) </vt:lpstr>
      <vt:lpstr>Mystery shopper dotazník (otázky J – ke službě) </vt:lpstr>
      <vt:lpstr>Mystery shopper dotazník (otázky K – k národní i přeshraniční službě) </vt:lpstr>
      <vt:lpstr>Mystery shopper dotazník   (otázky L – k portálu) </vt:lpstr>
      <vt:lpstr>Mystery shopper dotazník   (otázky M) </vt:lpstr>
      <vt:lpstr>Mystery shopper dotazník (otázky N – k portálu) </vt:lpstr>
      <vt:lpstr>Závěr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Brožková Renáta</dc:creator>
  <cp:lastModifiedBy>Brožková Renáta</cp:lastModifiedBy>
  <cp:revision>7</cp:revision>
  <cp:lastPrinted>2025-09-29T08:20:10Z</cp:lastPrinted>
  <dcterms:created xsi:type="dcterms:W3CDTF">2025-06-10T08:00:19Z</dcterms:created>
  <dcterms:modified xsi:type="dcterms:W3CDTF">2025-09-29T10:32:04Z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2025-06-10T13:21:05Z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5b6b85cd-44ef-4d66-86d4-603dd2160780</vt:lpwstr>
  </property>
  <property fmtid="{D5CDD505-2E9C-101B-9397-08002B2CF9AE}" pid="7" name="MSIP_Label_defa4170-0d19-0005-0004-bc88714345d2_ActionId">
    <vt:lpwstr>f56e9ef2-ff6b-4296-9ab2-5b88ba83af82</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ies>
</file>