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_rels/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56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24384000" cy="13716000"/>
  <p:notesSz cx="6797675" cy="9926637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6385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1605852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12189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86385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1605852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1218960" y="547200"/>
            <a:ext cx="21944880" cy="106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86385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1605852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12189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86385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1605852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1218960" y="547200"/>
            <a:ext cx="21944880" cy="106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86385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1605852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12189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86385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1605852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1218960" y="547200"/>
            <a:ext cx="21944880" cy="106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86385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1605852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12189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body"/>
          </p:nvPr>
        </p:nvSpPr>
        <p:spPr>
          <a:xfrm>
            <a:off x="86385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 type="body"/>
          </p:nvPr>
        </p:nvSpPr>
        <p:spPr>
          <a:xfrm>
            <a:off x="1605852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subTitle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subTitle"/>
          </p:nvPr>
        </p:nvSpPr>
        <p:spPr>
          <a:xfrm>
            <a:off x="1218960" y="547200"/>
            <a:ext cx="21944880" cy="106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5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218960" y="547200"/>
            <a:ext cx="21944880" cy="106160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cs-CZ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863856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body"/>
          </p:nvPr>
        </p:nvSpPr>
        <p:spPr>
          <a:xfrm>
            <a:off x="16058520" y="320940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 type="body"/>
          </p:nvPr>
        </p:nvSpPr>
        <p:spPr>
          <a:xfrm>
            <a:off x="12189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6"/>
          <p:cNvSpPr>
            <a:spLocks noGrp="1"/>
          </p:cNvSpPr>
          <p:nvPr>
            <p:ph type="body"/>
          </p:nvPr>
        </p:nvSpPr>
        <p:spPr>
          <a:xfrm>
            <a:off x="863856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7"/>
          <p:cNvSpPr>
            <a:spLocks noGrp="1"/>
          </p:cNvSpPr>
          <p:nvPr>
            <p:ph type="body"/>
          </p:nvPr>
        </p:nvSpPr>
        <p:spPr>
          <a:xfrm>
            <a:off x="16058520" y="7364520"/>
            <a:ext cx="70660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12463560" y="736452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12189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12463560" y="3209400"/>
            <a:ext cx="1070892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1218960" y="7364520"/>
            <a:ext cx="21944880" cy="37944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676520" y="730080"/>
            <a:ext cx="21030840" cy="2650680"/>
          </a:xfrm>
          <a:prstGeom prst="rect">
            <a:avLst/>
          </a:prstGeom>
        </p:spPr>
        <p:txBody>
          <a:bodyPr anchor="ctr">
            <a:noAutofit/>
          </a:bodyPr>
          <a:p>
            <a:r>
              <a:rPr b="0" lang="cs-CZ" sz="80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cs-CZ" sz="8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1676520" y="3651120"/>
            <a:ext cx="21030840" cy="8702280"/>
          </a:xfrm>
          <a:prstGeom prst="rect">
            <a:avLst/>
          </a:prstGeom>
        </p:spPr>
        <p:txBody>
          <a:bodyPr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16765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8077320" y="12712680"/>
            <a:ext cx="82292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172213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EEA3107A-1BF8-4969-8FB2-C9377275F6B5}" type="slidenum">
              <a:rPr b="0" lang="cs-CZ" sz="2400" spc="-1" strike="noStrike">
                <a:solidFill>
                  <a:srgbClr val="888888"/>
                </a:solidFill>
                <a:latin typeface="Calibri"/>
                <a:ea typeface="Calibri"/>
              </a:rPr>
              <a:t>&lt;number&gt;</a:t>
            </a:fld>
            <a:endParaRPr b="0" lang="cs-CZ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3048120" y="2244600"/>
            <a:ext cx="18287640" cy="4774680"/>
          </a:xfrm>
          <a:prstGeom prst="rect">
            <a:avLst/>
          </a:prstGeom>
        </p:spPr>
        <p:txBody>
          <a:bodyPr anchor="b">
            <a:noAutofit/>
          </a:bodyPr>
          <a:p>
            <a:r>
              <a:rPr b="0" lang="cs-CZ" sz="120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cs-CZ" sz="1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/>
          </p:nvPr>
        </p:nvSpPr>
        <p:spPr>
          <a:xfrm>
            <a:off x="16765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/>
          </p:nvPr>
        </p:nvSpPr>
        <p:spPr>
          <a:xfrm>
            <a:off x="8077320" y="12712680"/>
            <a:ext cx="82292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/>
          </p:nvPr>
        </p:nvSpPr>
        <p:spPr>
          <a:xfrm>
            <a:off x="172213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21C600FE-DADA-4E16-81E6-8E43C377A3A9}" type="slidenum">
              <a:rPr b="0" lang="cs-CZ" sz="2400" spc="-1" strike="noStrike">
                <a:solidFill>
                  <a:srgbClr val="888888"/>
                </a:solidFill>
                <a:latin typeface="Calibri"/>
                <a:ea typeface="Calibri"/>
              </a:rPr>
              <a:t>&lt;number&gt;</a:t>
            </a:fld>
            <a:endParaRPr b="0" lang="cs-CZ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cs-CZ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cs-CZ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cs-CZ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676520" y="730080"/>
            <a:ext cx="21030840" cy="2650680"/>
          </a:xfrm>
          <a:prstGeom prst="rect">
            <a:avLst/>
          </a:prstGeom>
        </p:spPr>
        <p:txBody>
          <a:bodyPr anchor="ctr">
            <a:noAutofit/>
          </a:bodyPr>
          <a:p>
            <a:r>
              <a:rPr b="0" lang="cs-CZ" sz="80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cs-CZ" sz="8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1676520" y="3651120"/>
            <a:ext cx="21030840" cy="8702280"/>
          </a:xfrm>
          <a:prstGeom prst="rect">
            <a:avLst/>
          </a:prstGeom>
        </p:spPr>
        <p:txBody>
          <a:bodyPr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16765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ftr"/>
          </p:nvPr>
        </p:nvSpPr>
        <p:spPr>
          <a:xfrm>
            <a:off x="8077320" y="12712680"/>
            <a:ext cx="82292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sldNum"/>
          </p:nvPr>
        </p:nvSpPr>
        <p:spPr>
          <a:xfrm>
            <a:off x="172213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E56512E4-7578-471A-84B7-ECCABBE0B622}" type="slidenum">
              <a:rPr b="0" lang="cs-CZ" sz="2400" spc="-1" strike="noStrike">
                <a:solidFill>
                  <a:srgbClr val="888888"/>
                </a:solidFill>
                <a:latin typeface="Calibri"/>
                <a:ea typeface="Calibri"/>
              </a:rPr>
              <a:t>&lt;number&gt;</a:t>
            </a:fld>
            <a:endParaRPr b="0" lang="cs-CZ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1676520" y="730080"/>
            <a:ext cx="21030840" cy="2650680"/>
          </a:xfrm>
          <a:prstGeom prst="rect">
            <a:avLst/>
          </a:prstGeom>
        </p:spPr>
        <p:txBody>
          <a:bodyPr anchor="ctr">
            <a:noAutofit/>
          </a:bodyPr>
          <a:p>
            <a:r>
              <a:rPr b="0" lang="cs-CZ" sz="8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cs-CZ" sz="8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1676520" y="3651120"/>
            <a:ext cx="21030840" cy="8702280"/>
          </a:xfrm>
          <a:prstGeom prst="rect">
            <a:avLst/>
          </a:prstGeom>
        </p:spPr>
        <p:txBody>
          <a:bodyPr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56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cs-CZ" sz="5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dt"/>
          </p:nvPr>
        </p:nvSpPr>
        <p:spPr>
          <a:xfrm>
            <a:off x="16765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ftr"/>
          </p:nvPr>
        </p:nvSpPr>
        <p:spPr>
          <a:xfrm>
            <a:off x="8077320" y="12712680"/>
            <a:ext cx="82292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sldNum"/>
          </p:nvPr>
        </p:nvSpPr>
        <p:spPr>
          <a:xfrm>
            <a:off x="172213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52600312-8DD8-4261-822D-37906808358C}" type="slidenum">
              <a:rPr b="0" lang="cs-CZ" sz="2400" spc="-1" strike="noStrike">
                <a:solidFill>
                  <a:srgbClr val="888888"/>
                </a:solidFill>
                <a:latin typeface="Calibri"/>
                <a:ea typeface="Calibri"/>
              </a:rPr>
              <a:t>&lt;number&gt;</a:t>
            </a:fld>
            <a:endParaRPr b="0" lang="cs-CZ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dt"/>
          </p:nvPr>
        </p:nvSpPr>
        <p:spPr>
          <a:xfrm>
            <a:off x="16765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ftr"/>
          </p:nvPr>
        </p:nvSpPr>
        <p:spPr>
          <a:xfrm>
            <a:off x="8077320" y="12712680"/>
            <a:ext cx="8229240" cy="72972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cs-CZ" sz="2400" spc="-1" strike="noStrike">
              <a:latin typeface="Times New Roman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sldNum"/>
          </p:nvPr>
        </p:nvSpPr>
        <p:spPr>
          <a:xfrm>
            <a:off x="17221320" y="12712680"/>
            <a:ext cx="5486040" cy="72972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98057B5E-B2F7-4580-A01F-8D1D93065327}" type="slidenum">
              <a:rPr b="0" lang="cs-CZ" sz="2400" spc="-1" strike="noStrike">
                <a:solidFill>
                  <a:srgbClr val="888888"/>
                </a:solidFill>
                <a:latin typeface="Calibri"/>
                <a:ea typeface="Calibri"/>
              </a:rPr>
              <a:t>&lt;number&gt;</a:t>
            </a:fld>
            <a:endParaRPr b="0" lang="cs-CZ" sz="2400" spc="-1" strike="noStrike">
              <a:latin typeface="Times New Roman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title"/>
          </p:nvPr>
        </p:nvSpPr>
        <p:spPr>
          <a:xfrm>
            <a:off x="1218960" y="547200"/>
            <a:ext cx="21944880" cy="2289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5"/>
          <p:cNvSpPr>
            <a:spLocks noGrp="1"/>
          </p:cNvSpPr>
          <p:nvPr>
            <p:ph type="body"/>
          </p:nvPr>
        </p:nvSpPr>
        <p:spPr>
          <a:xfrm>
            <a:off x="1218960" y="3209400"/>
            <a:ext cx="21944880" cy="7954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cs-CZ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cs-CZ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cs-CZ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cs-CZ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hyperlink" Target="mailto:slipek@tacr.cz" TargetMode="External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hyperlink" Target="mailto:slipek@tacr.cz" TargetMode="External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4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1303560" y="6858000"/>
            <a:ext cx="14092560" cy="406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1" lang="cs-CZ" sz="5100" spc="-1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</a:rPr>
              <a:t>100 IT firem pro stát</a:t>
            </a:r>
            <a:endParaRPr b="0" lang="cs-CZ" sz="5100" spc="-1" strike="noStrike">
              <a:latin typeface="Arial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i="1" lang="cs-CZ" sz="5100" spc="-1" strike="noStrike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</a:rPr>
              <a:t>pojdťe nám pomoci s vývojem IT pro stát</a:t>
            </a:r>
            <a:endParaRPr b="0" lang="cs-CZ" sz="5100" spc="-1" strike="noStrike">
              <a:latin typeface="Arial"/>
            </a:endParaRPr>
          </a:p>
        </p:txBody>
      </p:sp>
      <p:sp>
        <p:nvSpPr>
          <p:cNvPr id="206" name="CustomShape 2"/>
          <p:cNvSpPr/>
          <p:nvPr/>
        </p:nvSpPr>
        <p:spPr>
          <a:xfrm>
            <a:off x="1303560" y="11555280"/>
            <a:ext cx="9614880" cy="1151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3600" rIns="93600" tIns="46800" bIns="46800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1" lang="cs-CZ" sz="3600" spc="-1" strike="noStrike">
                <a:solidFill>
                  <a:srgbClr val="000000"/>
                </a:solidFill>
                <a:latin typeface="Roboto"/>
                <a:ea typeface="Roboto"/>
              </a:rPr>
              <a:t>6. 2. 2023   Pavel Slípek, právník</a:t>
            </a:r>
            <a:endParaRPr b="0" lang="cs-CZ" sz="3600" spc="-1" strike="noStrike">
              <a:latin typeface="Arial"/>
            </a:endParaRPr>
          </a:p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1" lang="cs-CZ" sz="3600" spc="-1" strike="noStrike">
                <a:solidFill>
                  <a:srgbClr val="000000"/>
                </a:solidFill>
                <a:latin typeface="Roboto"/>
                <a:ea typeface="Roboto"/>
              </a:rPr>
              <a:t>Technologická agentura České republiky</a:t>
            </a:r>
            <a:endParaRPr b="0" lang="cs-CZ" sz="3600" spc="-1" strike="noStrike">
              <a:latin typeface="Arial"/>
            </a:endParaRPr>
          </a:p>
        </p:txBody>
      </p:sp>
      <p:pic>
        <p:nvPicPr>
          <p:cNvPr id="207" name="Google Shape;244;p41" descr=""/>
          <p:cNvPicPr/>
          <p:nvPr/>
        </p:nvPicPr>
        <p:blipFill>
          <a:blip r:embed="rId1"/>
          <a:stretch/>
        </p:blipFill>
        <p:spPr>
          <a:xfrm>
            <a:off x="18302400" y="-2917080"/>
            <a:ext cx="5090760" cy="19241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49;p42" descr=""/>
          <p:cNvPicPr/>
          <p:nvPr/>
        </p:nvPicPr>
        <p:blipFill>
          <a:blip r:embed="rId1"/>
          <a:stretch/>
        </p:blipFill>
        <p:spPr>
          <a:xfrm>
            <a:off x="-76320" y="-324000"/>
            <a:ext cx="24783840" cy="14573880"/>
          </a:xfrm>
          <a:prstGeom prst="rect">
            <a:avLst/>
          </a:prstGeom>
          <a:ln w="0">
            <a:noFill/>
          </a:ln>
        </p:spPr>
      </p:pic>
      <p:pic>
        <p:nvPicPr>
          <p:cNvPr id="209" name="Google Shape;250;p42" descr=""/>
          <p:cNvPicPr/>
          <p:nvPr/>
        </p:nvPicPr>
        <p:blipFill>
          <a:blip r:embed="rId2"/>
          <a:stretch/>
        </p:blipFill>
        <p:spPr>
          <a:xfrm>
            <a:off x="2976480" y="6125040"/>
            <a:ext cx="18278640" cy="1465560"/>
          </a:xfrm>
          <a:prstGeom prst="rect">
            <a:avLst/>
          </a:prstGeom>
          <a:ln w="0">
            <a:noFill/>
          </a:ln>
        </p:spPr>
      </p:pic>
      <p:sp>
        <p:nvSpPr>
          <p:cNvPr id="210" name="CustomShape 1"/>
          <p:cNvSpPr/>
          <p:nvPr/>
        </p:nvSpPr>
        <p:spPr>
          <a:xfrm>
            <a:off x="9086760" y="1447920"/>
            <a:ext cx="8755920" cy="180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cs-CZ" sz="13000" spc="-1" strike="noStrike">
                <a:solidFill>
                  <a:srgbClr val="ffffff"/>
                </a:solidFill>
                <a:latin typeface="Roboto Medium"/>
                <a:ea typeface="Roboto Medium"/>
              </a:rPr>
              <a:t>Proč  TAČR</a:t>
            </a:r>
            <a:r>
              <a:rPr b="1" lang="cs-CZ" sz="13000" spc="-1" strike="noStrike">
                <a:solidFill>
                  <a:srgbClr val="ffffff"/>
                </a:solidFill>
                <a:latin typeface="Calibri"/>
                <a:ea typeface="Calibri"/>
              </a:rPr>
              <a:t> </a:t>
            </a:r>
            <a:endParaRPr b="0" lang="cs-CZ" sz="13000" spc="-1" strike="noStrike"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524160" y="8496360"/>
            <a:ext cx="6270120" cy="4966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marL="457200" indent="-456840" algn="ctr">
              <a:lnSpc>
                <a:spcPct val="100000"/>
              </a:lnSpc>
              <a:buClr>
                <a:srgbClr val="ffffff"/>
              </a:buClr>
              <a:buFont typeface="Calibri"/>
              <a:buChar char="●"/>
            </a:pPr>
            <a:r>
              <a:rPr b="0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organizační složka státu s rozpočtovou kapitolou</a:t>
            </a:r>
            <a:endParaRPr b="0" lang="cs-CZ" sz="3600" spc="-1" strike="noStrike">
              <a:latin typeface="Arial"/>
            </a:endParaRPr>
          </a:p>
          <a:p>
            <a:pPr marL="457200" indent="-456840" algn="ctr">
              <a:lnSpc>
                <a:spcPct val="100000"/>
              </a:lnSpc>
              <a:buClr>
                <a:srgbClr val="ffffff"/>
              </a:buClr>
              <a:buFont typeface="Calibri"/>
              <a:buChar char="●"/>
            </a:pPr>
            <a:r>
              <a:rPr b="0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připravuje a spravuje programy státní podpory, kam patří také projekty </a:t>
            </a:r>
            <a:r>
              <a:rPr b="1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aplikovaného výzkumu v oblasti software</a:t>
            </a:r>
            <a:r>
              <a:rPr b="0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 pro státní správu - </a:t>
            </a:r>
            <a:r>
              <a:rPr b="1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řešitelem jsou dodavatelé IT</a:t>
            </a:r>
            <a:endParaRPr b="0" lang="cs-CZ" sz="3600" spc="-1" strike="noStrike">
              <a:latin typeface="Arial"/>
            </a:endParaRPr>
          </a:p>
        </p:txBody>
      </p:sp>
      <p:sp>
        <p:nvSpPr>
          <p:cNvPr id="212" name="CustomShape 3"/>
          <p:cNvSpPr/>
          <p:nvPr/>
        </p:nvSpPr>
        <p:spPr>
          <a:xfrm>
            <a:off x="9172440" y="9203760"/>
            <a:ext cx="6933960" cy="3078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1199"/>
              </a:spcBef>
              <a:tabLst>
                <a:tab algn="l" pos="0"/>
              </a:tabLst>
            </a:pPr>
            <a:r>
              <a:rPr b="0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Na TA ČR se obrací prostřednictívm programu BETA2 (a připravovaného BETA3) řada ústředních orgánů státní správy s potřebou nalezení vhodného softwarového řešení.</a:t>
            </a:r>
            <a:endParaRPr b="0" lang="cs-CZ" sz="3600" spc="-1" strike="noStrike">
              <a:latin typeface="Arial"/>
            </a:endParaRPr>
          </a:p>
        </p:txBody>
      </p:sp>
      <p:sp>
        <p:nvSpPr>
          <p:cNvPr id="213" name="CustomShape 4"/>
          <p:cNvSpPr/>
          <p:nvPr/>
        </p:nvSpPr>
        <p:spPr>
          <a:xfrm>
            <a:off x="18021240" y="8300880"/>
            <a:ext cx="5543280" cy="5288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marL="457200" algn="ctr">
              <a:lnSpc>
                <a:spcPct val="100000"/>
              </a:lnSpc>
              <a:spcBef>
                <a:spcPts val="1199"/>
              </a:spcBef>
              <a:tabLst>
                <a:tab algn="l" pos="0"/>
              </a:tabLst>
            </a:pPr>
            <a:r>
              <a:rPr b="0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TAČR se snaží prosadit význam “technologie”  ve smyslu </a:t>
            </a:r>
            <a:r>
              <a:rPr b="1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účelného</a:t>
            </a:r>
            <a:r>
              <a:rPr b="0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 a </a:t>
            </a:r>
            <a:r>
              <a:rPr b="1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efektivního</a:t>
            </a:r>
            <a:r>
              <a:rPr b="0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 postupu/přístupu v oblasti IT oblasti např.</a:t>
            </a:r>
            <a:endParaRPr b="0" lang="cs-CZ" sz="3600" spc="-1" strike="noStrike">
              <a:latin typeface="Arial"/>
            </a:endParaRPr>
          </a:p>
          <a:p>
            <a:pPr marL="457200">
              <a:lnSpc>
                <a:spcPct val="100000"/>
              </a:lnSpc>
              <a:spcBef>
                <a:spcPts val="1199"/>
              </a:spcBef>
              <a:tabLst>
                <a:tab algn="l" pos="0"/>
              </a:tabLst>
            </a:pPr>
            <a:r>
              <a:rPr b="1" lang="cs-CZ" sz="3600" spc="-1" strike="noStrike">
                <a:solidFill>
                  <a:srgbClr val="ffffff"/>
                </a:solidFill>
                <a:latin typeface="Calibri"/>
                <a:ea typeface="Calibri"/>
              </a:rPr>
              <a:t>Děláme téměř nejinovativnější veřejné zakázky v ČR !</a:t>
            </a:r>
            <a:endParaRPr b="0" lang="cs-CZ" sz="3600" spc="-1" strike="noStrike">
              <a:latin typeface="Arial"/>
            </a:endParaRPr>
          </a:p>
        </p:txBody>
      </p:sp>
      <p:sp>
        <p:nvSpPr>
          <p:cNvPr id="214" name="CustomShape 5"/>
          <p:cNvSpPr/>
          <p:nvPr/>
        </p:nvSpPr>
        <p:spPr>
          <a:xfrm>
            <a:off x="7257960" y="5962680"/>
            <a:ext cx="360" cy="6000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200">
            <a:solidFill>
              <a:schemeClr val="lt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5" name="CustomShape 6"/>
          <p:cNvSpPr/>
          <p:nvPr/>
        </p:nvSpPr>
        <p:spPr>
          <a:xfrm>
            <a:off x="17335440" y="5772240"/>
            <a:ext cx="360" cy="6000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200">
            <a:solidFill>
              <a:schemeClr val="lt1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61;p43" descr=""/>
          <p:cNvPicPr/>
          <p:nvPr/>
        </p:nvPicPr>
        <p:blipFill>
          <a:blip r:embed="rId1"/>
          <a:srcRect l="0" t="26200" r="0" b="0"/>
          <a:stretch/>
        </p:blipFill>
        <p:spPr>
          <a:xfrm rot="10800000">
            <a:off x="360" y="0"/>
            <a:ext cx="12241440" cy="13988160"/>
          </a:xfrm>
          <a:prstGeom prst="rect">
            <a:avLst/>
          </a:prstGeom>
          <a:ln w="0">
            <a:noFill/>
          </a:ln>
        </p:spPr>
      </p:pic>
      <p:sp>
        <p:nvSpPr>
          <p:cNvPr id="217" name="CustomShape 1"/>
          <p:cNvSpPr/>
          <p:nvPr/>
        </p:nvSpPr>
        <p:spPr>
          <a:xfrm>
            <a:off x="0" y="-100800"/>
            <a:ext cx="12241440" cy="14163120"/>
          </a:xfrm>
          <a:prstGeom prst="rect">
            <a:avLst/>
          </a:prstGeom>
          <a:solidFill>
            <a:schemeClr val="lt1">
              <a:alpha val="82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CustomShape 2"/>
          <p:cNvSpPr/>
          <p:nvPr/>
        </p:nvSpPr>
        <p:spPr>
          <a:xfrm>
            <a:off x="1399680" y="2248920"/>
            <a:ext cx="10471320" cy="640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11000" spc="-1" strike="noStrike">
                <a:solidFill>
                  <a:srgbClr val="f03741"/>
                </a:solidFill>
                <a:latin typeface="Roboto Medium"/>
                <a:ea typeface="Roboto Medium"/>
              </a:rPr>
              <a:t>100 IT firem jako řešitelů v </a:t>
            </a:r>
            <a:endParaRPr b="0" lang="cs-CZ" sz="110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11000" spc="-1" strike="noStrike">
                <a:solidFill>
                  <a:srgbClr val="f03741"/>
                </a:solidFill>
                <a:latin typeface="Roboto Medium"/>
                <a:ea typeface="Roboto Medium"/>
              </a:rPr>
              <a:t>Programu </a:t>
            </a:r>
            <a:endParaRPr b="0" lang="cs-CZ" sz="110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11000" spc="-1" strike="noStrike">
                <a:solidFill>
                  <a:srgbClr val="f03741"/>
                </a:solidFill>
                <a:latin typeface="Roboto Medium"/>
                <a:ea typeface="Roboto Medium"/>
              </a:rPr>
              <a:t>BETA2 a BETA3</a:t>
            </a:r>
            <a:endParaRPr b="0" lang="cs-CZ" sz="11000" spc="-1" strike="noStrike">
              <a:latin typeface="Arial"/>
            </a:endParaRPr>
          </a:p>
        </p:txBody>
      </p:sp>
      <p:sp>
        <p:nvSpPr>
          <p:cNvPr id="219" name="CustomShape 3"/>
          <p:cNvSpPr/>
          <p:nvPr/>
        </p:nvSpPr>
        <p:spPr>
          <a:xfrm>
            <a:off x="1590120" y="10191600"/>
            <a:ext cx="6512760" cy="147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marL="457200">
              <a:lnSpc>
                <a:spcPct val="100000"/>
              </a:lnSpc>
              <a:tabLst>
                <a:tab algn="l" pos="0"/>
              </a:tabLst>
            </a:pPr>
            <a:r>
              <a:rPr b="1" lang="cs-CZ" sz="3000" spc="-1" strike="noStrike">
                <a:solidFill>
                  <a:srgbClr val="595959"/>
                </a:solidFill>
                <a:latin typeface="Calibri"/>
                <a:ea typeface="Calibri"/>
              </a:rPr>
              <a:t>Aplikovaný výzkum a vývoj pro potřeby státní správy</a:t>
            </a:r>
            <a:endParaRPr b="0" lang="cs-CZ" sz="3000" spc="-1" strike="noStrike">
              <a:latin typeface="Arial"/>
            </a:endParaRPr>
          </a:p>
        </p:txBody>
      </p:sp>
      <p:sp>
        <p:nvSpPr>
          <p:cNvPr id="220" name="CustomShape 4"/>
          <p:cNvSpPr/>
          <p:nvPr/>
        </p:nvSpPr>
        <p:spPr>
          <a:xfrm>
            <a:off x="13260960" y="2091240"/>
            <a:ext cx="2371320" cy="148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1" lang="cs-CZ" sz="8000" spc="-1" strike="noStrike">
                <a:solidFill>
                  <a:srgbClr val="f03741"/>
                </a:solidFill>
                <a:latin typeface="Calibri"/>
                <a:ea typeface="Calibri"/>
              </a:rPr>
              <a:t>Cíl</a:t>
            </a:r>
            <a:endParaRPr b="0" lang="cs-CZ" sz="8000" spc="-1" strike="noStrike">
              <a:latin typeface="Arial"/>
            </a:endParaRPr>
          </a:p>
        </p:txBody>
      </p:sp>
      <p:sp>
        <p:nvSpPr>
          <p:cNvPr id="221" name="CustomShape 5"/>
          <p:cNvSpPr/>
          <p:nvPr/>
        </p:nvSpPr>
        <p:spPr>
          <a:xfrm>
            <a:off x="13610880" y="4029840"/>
            <a:ext cx="9277920" cy="344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marL="360000" indent="-3596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3200" spc="-1" strike="noStrike">
                <a:solidFill>
                  <a:srgbClr val="434343"/>
                </a:solidFill>
                <a:latin typeface="Calibri"/>
                <a:ea typeface="Calibri"/>
              </a:rPr>
              <a:t>Najít 100 ochotných a schopných IT dodavatelů pro aplikovaný výzkum /experimentální vývoj a inovace v oblasti IT, kde konečným uživatelem produktů IT bude veřejná správa</a:t>
            </a:r>
            <a:endParaRPr b="0" lang="cs-CZ" sz="3200" spc="-1" strike="noStrike">
              <a:latin typeface="Arial"/>
            </a:endParaRPr>
          </a:p>
        </p:txBody>
      </p:sp>
      <p:sp>
        <p:nvSpPr>
          <p:cNvPr id="222" name="CustomShape 6"/>
          <p:cNvSpPr/>
          <p:nvPr/>
        </p:nvSpPr>
        <p:spPr>
          <a:xfrm>
            <a:off x="13480560" y="6967800"/>
            <a:ext cx="5269320" cy="148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1" lang="cs-CZ" sz="8000" spc="-1" strike="noStrike">
                <a:solidFill>
                  <a:srgbClr val="f03741"/>
                </a:solidFill>
                <a:latin typeface="Calibri"/>
                <a:ea typeface="Calibri"/>
              </a:rPr>
              <a:t>Důvod</a:t>
            </a:r>
            <a:endParaRPr b="0" lang="cs-CZ" sz="8000" spc="-1" strike="noStrike">
              <a:latin typeface="Arial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cs-CZ" sz="8000" spc="-1" strike="noStrike">
              <a:latin typeface="Arial"/>
            </a:endParaRPr>
          </a:p>
        </p:txBody>
      </p:sp>
      <p:sp>
        <p:nvSpPr>
          <p:cNvPr id="223" name="CustomShape 7"/>
          <p:cNvSpPr/>
          <p:nvPr/>
        </p:nvSpPr>
        <p:spPr>
          <a:xfrm>
            <a:off x="13830480" y="8866080"/>
            <a:ext cx="9608400" cy="2597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marL="360000" indent="-3596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3200" spc="-1" strike="noStrike">
                <a:solidFill>
                  <a:srgbClr val="434343"/>
                </a:solidFill>
                <a:latin typeface="Calibri"/>
                <a:ea typeface="Calibri"/>
              </a:rPr>
              <a:t>Máme zkušenost se zajímavými metodami vývoje IT a tyto chceme dále rozvíjet, protože se na nás obrací partneří ze státní správy</a:t>
            </a:r>
            <a:endParaRPr b="0" lang="cs-CZ" sz="3200" spc="-1" strike="noStrike">
              <a:latin typeface="Arial"/>
            </a:endParaRPr>
          </a:p>
        </p:txBody>
      </p:sp>
      <p:sp>
        <p:nvSpPr>
          <p:cNvPr id="224" name="CustomShape 8"/>
          <p:cNvSpPr/>
          <p:nvPr/>
        </p:nvSpPr>
        <p:spPr>
          <a:xfrm>
            <a:off x="12763440" y="11668680"/>
            <a:ext cx="10972440" cy="707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CustomShape 1"/>
          <p:cNvSpPr/>
          <p:nvPr/>
        </p:nvSpPr>
        <p:spPr>
          <a:xfrm>
            <a:off x="7795080" y="5469840"/>
            <a:ext cx="5436720" cy="1779120"/>
          </a:xfrm>
          <a:prstGeom prst="rect">
            <a:avLst/>
          </a:prstGeom>
          <a:solidFill>
            <a:schemeClr val="lt2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Hledání řešení</a:t>
            </a:r>
            <a:endParaRPr b="0" lang="cs-CZ" sz="2900" spc="-1" strike="noStrike">
              <a:latin typeface="Arial"/>
            </a:endParaRPr>
          </a:p>
        </p:txBody>
      </p:sp>
      <p:sp>
        <p:nvSpPr>
          <p:cNvPr id="226" name="CustomShape 2"/>
          <p:cNvSpPr/>
          <p:nvPr/>
        </p:nvSpPr>
        <p:spPr>
          <a:xfrm>
            <a:off x="6600240" y="0"/>
            <a:ext cx="17289360" cy="132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cs-CZ" sz="7500" spc="-1" strike="noStrike">
                <a:solidFill>
                  <a:srgbClr val="000000"/>
                </a:solidFill>
                <a:latin typeface="Roboto"/>
                <a:ea typeface="Roboto"/>
              </a:rPr>
              <a:t>Výhody pro veřejnou správu</a:t>
            </a:r>
            <a:endParaRPr b="0" lang="cs-CZ" sz="7500" spc="-1" strike="noStrike">
              <a:latin typeface="Arial"/>
            </a:endParaRPr>
          </a:p>
        </p:txBody>
      </p:sp>
      <p:sp>
        <p:nvSpPr>
          <p:cNvPr id="227" name="CustomShape 3"/>
          <p:cNvSpPr/>
          <p:nvPr/>
        </p:nvSpPr>
        <p:spPr>
          <a:xfrm>
            <a:off x="148320" y="2545560"/>
            <a:ext cx="5436720" cy="1779120"/>
          </a:xfrm>
          <a:prstGeom prst="rect">
            <a:avLst/>
          </a:prstGeom>
          <a:solidFill>
            <a:schemeClr val="lt2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Potřeba  IT řešení , které není na trhu nebo je inovativní apod.</a:t>
            </a:r>
            <a:endParaRPr b="0" lang="cs-CZ" sz="2900" spc="-1" strike="noStrike">
              <a:latin typeface="Arial"/>
            </a:endParaRPr>
          </a:p>
        </p:txBody>
      </p:sp>
      <p:sp>
        <p:nvSpPr>
          <p:cNvPr id="228" name="CustomShape 4"/>
          <p:cNvSpPr/>
          <p:nvPr/>
        </p:nvSpPr>
        <p:spPr>
          <a:xfrm>
            <a:off x="13030200" y="8925840"/>
            <a:ext cx="5436720" cy="1779120"/>
          </a:xfrm>
          <a:prstGeom prst="rect">
            <a:avLst/>
          </a:prstGeom>
          <a:solidFill>
            <a:schemeClr val="lt2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Umístění v IT depozitáři - otevřený přístup pro veřejnou správu </a:t>
            </a:r>
            <a:endParaRPr b="0" lang="cs-CZ" sz="2900" spc="-1" strike="noStrike">
              <a:latin typeface="Arial"/>
            </a:endParaRPr>
          </a:p>
        </p:txBody>
      </p:sp>
      <p:sp>
        <p:nvSpPr>
          <p:cNvPr id="229" name="CustomShape 5"/>
          <p:cNvSpPr/>
          <p:nvPr/>
        </p:nvSpPr>
        <p:spPr>
          <a:xfrm>
            <a:off x="9928440" y="6944400"/>
            <a:ext cx="6332760" cy="1779120"/>
          </a:xfrm>
          <a:prstGeom prst="rect">
            <a:avLst/>
          </a:prstGeom>
          <a:solidFill>
            <a:schemeClr val="lt2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Vytvoření PROTOTYPU, POLOPROVOZ, FUNKČNÍ VZORKY nebo i  metodiky, postupy, koncepty se státní open licencí</a:t>
            </a:r>
            <a:endParaRPr b="0" lang="cs-CZ" sz="2900" spc="-1" strike="noStrike">
              <a:latin typeface="Arial"/>
            </a:endParaRPr>
          </a:p>
        </p:txBody>
      </p:sp>
      <p:sp>
        <p:nvSpPr>
          <p:cNvPr id="230" name="CustomShape 6"/>
          <p:cNvSpPr/>
          <p:nvPr/>
        </p:nvSpPr>
        <p:spPr>
          <a:xfrm>
            <a:off x="5813640" y="4174560"/>
            <a:ext cx="5436720" cy="1779120"/>
          </a:xfrm>
          <a:prstGeom prst="rect">
            <a:avLst/>
          </a:prstGeom>
          <a:solidFill>
            <a:schemeClr val="lt2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Výběr dodavatele/dodavatelů</a:t>
            </a:r>
            <a:endParaRPr b="0" lang="cs-CZ" sz="29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cs-CZ" sz="29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jejich oslovení v “zásobníku”</a:t>
            </a:r>
            <a:endParaRPr b="0" lang="cs-CZ" sz="2900" spc="-1" strike="noStrike">
              <a:latin typeface="Arial"/>
            </a:endParaRPr>
          </a:p>
        </p:txBody>
      </p:sp>
      <p:sp>
        <p:nvSpPr>
          <p:cNvPr id="231" name="CustomShape 7"/>
          <p:cNvSpPr/>
          <p:nvPr/>
        </p:nvSpPr>
        <p:spPr>
          <a:xfrm>
            <a:off x="18947160" y="9943200"/>
            <a:ext cx="5436720" cy="1779120"/>
          </a:xfrm>
          <a:prstGeom prst="rect">
            <a:avLst/>
          </a:prstGeom>
          <a:solidFill>
            <a:schemeClr val="lt2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cs-CZ" sz="2900" spc="-1" strike="noStrike">
                <a:solidFill>
                  <a:srgbClr val="000000"/>
                </a:solidFill>
                <a:latin typeface="Arial"/>
                <a:ea typeface="Arial"/>
              </a:rPr>
              <a:t>Veřejná zakázka nebo jiné zadání pro finální řešení (implementaci)</a:t>
            </a:r>
            <a:endParaRPr b="0" lang="cs-CZ" sz="2900" spc="-1" strike="noStrike">
              <a:latin typeface="Arial"/>
            </a:endParaRPr>
          </a:p>
        </p:txBody>
      </p:sp>
      <p:sp>
        <p:nvSpPr>
          <p:cNvPr id="232" name="CustomShape 8"/>
          <p:cNvSpPr/>
          <p:nvPr/>
        </p:nvSpPr>
        <p:spPr>
          <a:xfrm flipH="1">
            <a:off x="5683680" y="1631160"/>
            <a:ext cx="24120" cy="10503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525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3" name="CustomShape 9"/>
          <p:cNvSpPr/>
          <p:nvPr/>
        </p:nvSpPr>
        <p:spPr>
          <a:xfrm flipH="1">
            <a:off x="18583920" y="1631160"/>
            <a:ext cx="83880" cy="10453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525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CustomShape 10"/>
          <p:cNvSpPr/>
          <p:nvPr/>
        </p:nvSpPr>
        <p:spPr>
          <a:xfrm>
            <a:off x="321120" y="12183840"/>
            <a:ext cx="18248760" cy="963720"/>
          </a:xfrm>
          <a:prstGeom prst="rect">
            <a:avLst/>
          </a:prstGeom>
          <a:solidFill>
            <a:srgbClr val="e69138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cs-CZ" sz="4800" spc="-1" strike="noStrike">
                <a:solidFill>
                  <a:srgbClr val="000000"/>
                </a:solidFill>
                <a:latin typeface="Roboto"/>
                <a:ea typeface="Roboto"/>
              </a:rPr>
              <a:t>Platí TAČR v rámci programu BETA2 / BETA3</a:t>
            </a:r>
            <a:endParaRPr b="0" lang="cs-CZ" sz="4800" spc="-1" strike="noStrike">
              <a:latin typeface="Arial"/>
            </a:endParaRPr>
          </a:p>
        </p:txBody>
      </p:sp>
      <p:sp>
        <p:nvSpPr>
          <p:cNvPr id="235" name="CustomShape 11"/>
          <p:cNvSpPr/>
          <p:nvPr/>
        </p:nvSpPr>
        <p:spPr>
          <a:xfrm>
            <a:off x="18668880" y="12183840"/>
            <a:ext cx="6766920" cy="963720"/>
          </a:xfrm>
          <a:prstGeom prst="rect">
            <a:avLst/>
          </a:prstGeom>
          <a:solidFill>
            <a:srgbClr val="e69138"/>
          </a:solidFill>
          <a:ln w="9525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cs-CZ" sz="4500" spc="-1" strike="noStrike">
                <a:solidFill>
                  <a:srgbClr val="000000"/>
                </a:solidFill>
                <a:latin typeface="Roboto"/>
                <a:ea typeface="Roboto"/>
              </a:rPr>
              <a:t>Platí si veřejný zadavatel</a:t>
            </a:r>
            <a:endParaRPr b="0" lang="cs-CZ" sz="4500" spc="-1" strike="noStrike">
              <a:latin typeface="Arial"/>
            </a:endParaRPr>
          </a:p>
        </p:txBody>
      </p:sp>
      <p:sp>
        <p:nvSpPr>
          <p:cNvPr id="236" name="CustomShape 12"/>
          <p:cNvSpPr/>
          <p:nvPr/>
        </p:nvSpPr>
        <p:spPr>
          <a:xfrm>
            <a:off x="766080" y="1309680"/>
            <a:ext cx="4522320" cy="54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2400" spc="-1" strike="noStrike">
                <a:solidFill>
                  <a:srgbClr val="ff0000"/>
                </a:solidFill>
                <a:latin typeface="Calibri"/>
                <a:ea typeface="Calibri"/>
              </a:rPr>
              <a:t>Iniciují státní subjekty např. MVČR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237" name="CustomShape 13"/>
          <p:cNvSpPr/>
          <p:nvPr/>
        </p:nvSpPr>
        <p:spPr>
          <a:xfrm>
            <a:off x="9494280" y="1631160"/>
            <a:ext cx="6766920" cy="54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cs-CZ" sz="2400" spc="-1" strike="noStrike">
                <a:solidFill>
                  <a:srgbClr val="f03741"/>
                </a:solidFill>
                <a:latin typeface="Calibri"/>
                <a:ea typeface="Calibri"/>
              </a:rPr>
              <a:t>Řeší dodavatel/é a projektový tým “státu” </a:t>
            </a:r>
            <a:endParaRPr b="0" lang="cs-CZ" sz="2400" spc="-1" strike="noStrike">
              <a:latin typeface="Arial"/>
            </a:endParaRPr>
          </a:p>
        </p:txBody>
      </p:sp>
      <p:sp>
        <p:nvSpPr>
          <p:cNvPr id="238" name="CustomShape 14"/>
          <p:cNvSpPr/>
          <p:nvPr/>
        </p:nvSpPr>
        <p:spPr>
          <a:xfrm>
            <a:off x="19136520" y="1631160"/>
            <a:ext cx="4522320" cy="54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cs-CZ" sz="2400" spc="-1" strike="noStrike">
                <a:solidFill>
                  <a:srgbClr val="ff0000"/>
                </a:solidFill>
                <a:latin typeface="Calibri"/>
                <a:ea typeface="Calibri"/>
              </a:rPr>
              <a:t>Zajišťuje si veřejná správa</a:t>
            </a:r>
            <a:endParaRPr b="0" lang="cs-CZ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Group 1"/>
          <p:cNvGrpSpPr/>
          <p:nvPr/>
        </p:nvGrpSpPr>
        <p:grpSpPr>
          <a:xfrm>
            <a:off x="7094520" y="630000"/>
            <a:ext cx="17289360" cy="9631080"/>
            <a:chOff x="7094520" y="630000"/>
            <a:chExt cx="17289360" cy="9631080"/>
          </a:xfrm>
        </p:grpSpPr>
        <p:sp>
          <p:nvSpPr>
            <p:cNvPr id="240" name="CustomShape 2"/>
            <p:cNvSpPr/>
            <p:nvPr/>
          </p:nvSpPr>
          <p:spPr>
            <a:xfrm>
              <a:off x="7094520" y="630000"/>
              <a:ext cx="17289360" cy="26924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>
              <a:no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cs-CZ" sz="13000" spc="-1" strike="noStrike">
                  <a:solidFill>
                    <a:srgbClr val="000000"/>
                  </a:solidFill>
                  <a:latin typeface="Roboto"/>
                  <a:ea typeface="Roboto"/>
                </a:rPr>
                <a:t>Výhody pro dodavatele</a:t>
              </a:r>
              <a:endParaRPr b="0" lang="cs-CZ" sz="13000" spc="-1" strike="noStrike">
                <a:latin typeface="Arial"/>
              </a:endParaRPr>
            </a:p>
          </p:txBody>
        </p:sp>
        <p:sp>
          <p:nvSpPr>
            <p:cNvPr id="241" name="CustomShape 3"/>
            <p:cNvSpPr/>
            <p:nvPr/>
          </p:nvSpPr>
          <p:spPr>
            <a:xfrm>
              <a:off x="9491760" y="3322800"/>
              <a:ext cx="13969080" cy="69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182880" rIns="182880" tIns="91440" bIns="91440">
              <a:noAutofit/>
            </a:bodyPr>
            <a:p>
              <a:pPr marL="540000" indent="-539640">
                <a:lnSpc>
                  <a:spcPct val="100000"/>
                </a:lnSpc>
                <a:buClr>
                  <a:srgbClr val="000000"/>
                </a:buClr>
                <a:buFont typeface="Roboto"/>
                <a:buChar char="•"/>
              </a:pPr>
              <a:r>
                <a:rPr b="0" lang="cs-CZ" sz="5400" spc="-1" strike="noStrike">
                  <a:solidFill>
                    <a:srgbClr val="000000"/>
                  </a:solidFill>
                  <a:latin typeface="Roboto"/>
                  <a:ea typeface="Roboto"/>
                </a:rPr>
                <a:t>Příležitost získat zakázku v aplikovaném výzkumu</a:t>
              </a:r>
              <a:endParaRPr b="0" lang="cs-CZ" sz="5400" spc="-1" strike="noStrike">
                <a:latin typeface="Arial"/>
              </a:endParaRPr>
            </a:p>
            <a:p>
              <a:pPr marL="540000" indent="-539640">
                <a:lnSpc>
                  <a:spcPct val="100000"/>
                </a:lnSpc>
                <a:spcBef>
                  <a:spcPts val="2398"/>
                </a:spcBef>
                <a:buClr>
                  <a:srgbClr val="000000"/>
                </a:buClr>
                <a:buFont typeface="Roboto"/>
                <a:buChar char="•"/>
              </a:pPr>
              <a:r>
                <a:rPr b="0" lang="cs-CZ" sz="5400" spc="-1" strike="noStrike">
                  <a:solidFill>
                    <a:srgbClr val="000000"/>
                  </a:solidFill>
                  <a:latin typeface="Roboto"/>
                  <a:ea typeface="Roboto"/>
                </a:rPr>
                <a:t>Poznat zajímavá zadávací řízení (fair trade)</a:t>
              </a:r>
              <a:endParaRPr b="0" lang="cs-CZ" sz="5400" spc="-1" strike="noStrike">
                <a:latin typeface="Arial"/>
              </a:endParaRPr>
            </a:p>
            <a:p>
              <a:pPr marL="540000" indent="-539640">
                <a:lnSpc>
                  <a:spcPct val="100000"/>
                </a:lnSpc>
                <a:spcBef>
                  <a:spcPts val="2398"/>
                </a:spcBef>
                <a:buClr>
                  <a:srgbClr val="000000"/>
                </a:buClr>
                <a:buFont typeface="Roboto"/>
                <a:buChar char="•"/>
              </a:pPr>
              <a:r>
                <a:rPr b="0" lang="cs-CZ" sz="5400" spc="-1" strike="noStrike">
                  <a:solidFill>
                    <a:srgbClr val="000000"/>
                  </a:solidFill>
                  <a:latin typeface="Roboto"/>
                  <a:ea typeface="Roboto"/>
                </a:rPr>
                <a:t>Poznat podobně smýšlející kolegy</a:t>
              </a:r>
              <a:endParaRPr b="0" lang="cs-CZ" sz="5400" spc="-1" strike="noStrike">
                <a:latin typeface="Arial"/>
              </a:endParaRPr>
            </a:p>
            <a:p>
              <a:pPr marL="540000" indent="-539640">
                <a:lnSpc>
                  <a:spcPct val="100000"/>
                </a:lnSpc>
                <a:spcBef>
                  <a:spcPts val="2398"/>
                </a:spcBef>
                <a:buClr>
                  <a:srgbClr val="000000"/>
                </a:buClr>
                <a:buFont typeface="Roboto"/>
                <a:buChar char="•"/>
              </a:pPr>
              <a:r>
                <a:rPr b="0" lang="cs-CZ" sz="5400" spc="-1" strike="noStrike">
                  <a:solidFill>
                    <a:srgbClr val="000000"/>
                  </a:solidFill>
                  <a:latin typeface="Roboto"/>
                  <a:ea typeface="Roboto"/>
                </a:rPr>
                <a:t>Mít informační náskok pro následnou IT implementaci</a:t>
              </a:r>
              <a:endParaRPr b="0" lang="cs-CZ" sz="5400" spc="-1" strike="noStrike">
                <a:latin typeface="Arial"/>
              </a:endParaRPr>
            </a:p>
            <a:p>
              <a:pPr marL="540000" indent="-539640">
                <a:lnSpc>
                  <a:spcPct val="100000"/>
                </a:lnSpc>
                <a:spcBef>
                  <a:spcPts val="2398"/>
                </a:spcBef>
                <a:buClr>
                  <a:srgbClr val="000000"/>
                </a:buClr>
                <a:buFont typeface="Roboto"/>
                <a:buChar char="•"/>
              </a:pPr>
              <a:r>
                <a:rPr b="0" lang="cs-CZ" sz="5400" spc="-1" strike="noStrike">
                  <a:solidFill>
                    <a:srgbClr val="000000"/>
                  </a:solidFill>
                  <a:latin typeface="Roboto"/>
                  <a:ea typeface="Roboto"/>
                </a:rPr>
                <a:t>Ovlivnit způsob řešení “státního” open source  </a:t>
              </a:r>
              <a:endParaRPr b="0" lang="cs-CZ" sz="5400" spc="-1" strike="noStrike">
                <a:latin typeface="Arial"/>
              </a:endParaRPr>
            </a:p>
          </p:txBody>
        </p:sp>
      </p:grpSp>
      <p:pic>
        <p:nvPicPr>
          <p:cNvPr id="242" name="Google Shape;295;p45" descr=""/>
          <p:cNvPicPr/>
          <p:nvPr/>
        </p:nvPicPr>
        <p:blipFill>
          <a:blip r:embed="rId1"/>
          <a:stretch/>
        </p:blipFill>
        <p:spPr>
          <a:xfrm>
            <a:off x="438120" y="118440"/>
            <a:ext cx="6656040" cy="13083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300;p46" descr=""/>
          <p:cNvPicPr/>
          <p:nvPr/>
        </p:nvPicPr>
        <p:blipFill>
          <a:blip r:embed="rId1"/>
          <a:stretch/>
        </p:blipFill>
        <p:spPr>
          <a:xfrm>
            <a:off x="0" y="-39600"/>
            <a:ext cx="24383520" cy="13717080"/>
          </a:xfrm>
          <a:prstGeom prst="rect">
            <a:avLst/>
          </a:prstGeom>
          <a:ln w="0">
            <a:noFill/>
          </a:ln>
        </p:spPr>
      </p:pic>
      <p:sp>
        <p:nvSpPr>
          <p:cNvPr id="244" name="CustomShape 1"/>
          <p:cNvSpPr/>
          <p:nvPr/>
        </p:nvSpPr>
        <p:spPr>
          <a:xfrm>
            <a:off x="357480" y="984960"/>
            <a:ext cx="18508320" cy="109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69000"/>
              </a:lnSpc>
              <a:tabLst>
                <a:tab algn="l" pos="0"/>
              </a:tabLst>
            </a:pPr>
            <a:r>
              <a:rPr b="1" lang="cs-CZ" sz="6500" spc="-1" strike="noStrike">
                <a:solidFill>
                  <a:srgbClr val="f03741"/>
                </a:solidFill>
                <a:latin typeface="Calibri"/>
                <a:ea typeface="Calibri"/>
              </a:rPr>
              <a:t>Jak to bude fungovat?</a:t>
            </a:r>
            <a:endParaRPr b="0" lang="cs-CZ" sz="6500" spc="-1" strike="noStrike"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18943200" y="1586520"/>
            <a:ext cx="4830480" cy="31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200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6" name="CustomShape 3"/>
          <p:cNvSpPr/>
          <p:nvPr/>
        </p:nvSpPr>
        <p:spPr>
          <a:xfrm>
            <a:off x="1246320" y="3035880"/>
            <a:ext cx="21967920" cy="863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marL="285840" indent="-336240">
              <a:lnSpc>
                <a:spcPct val="115000"/>
              </a:lnSpc>
              <a:buClr>
                <a:srgbClr val="3f3f3f"/>
              </a:buClr>
              <a:buFont typeface="Roboto"/>
              <a:buChar char="•"/>
            </a:pPr>
            <a:r>
              <a:rPr b="0" lang="cs-CZ" sz="4000" spc="-1" strike="noStrike">
                <a:solidFill>
                  <a:srgbClr val="3f3f3f"/>
                </a:solidFill>
                <a:latin typeface="Roboto"/>
                <a:ea typeface="Roboto"/>
              </a:rPr>
              <a:t>Dodavatelé IT se zaregistrují v “zásobníku” - emailem na  </a:t>
            </a:r>
            <a:r>
              <a:rPr b="0" lang="cs-CZ" sz="4000" spc="-1" strike="noStrike" u="sng">
                <a:solidFill>
                  <a:srgbClr val="b60e16"/>
                </a:solidFill>
                <a:uFillTx/>
                <a:latin typeface="Roboto"/>
                <a:ea typeface="Roboto"/>
                <a:hlinkClick r:id="rId2"/>
              </a:rPr>
              <a:t>slipek@tacr.cz</a:t>
            </a:r>
            <a:endParaRPr b="0" lang="cs-CZ" sz="4000" spc="-1" strike="noStrike">
              <a:latin typeface="Arial"/>
            </a:endParaRPr>
          </a:p>
          <a:p>
            <a:pPr>
              <a:lnSpc>
                <a:spcPct val="115000"/>
              </a:lnSpc>
              <a:tabLst>
                <a:tab algn="l" pos="0"/>
              </a:tabLst>
            </a:pPr>
            <a:endParaRPr b="0" lang="cs-CZ" sz="4000" spc="-1" strike="noStrike">
              <a:latin typeface="Arial"/>
            </a:endParaRPr>
          </a:p>
          <a:p>
            <a:pPr marL="285840" indent="-315720">
              <a:lnSpc>
                <a:spcPct val="115000"/>
              </a:lnSpc>
              <a:buClr>
                <a:srgbClr val="3f3f3f"/>
              </a:buClr>
              <a:buFont typeface="Roboto"/>
              <a:buChar char="•"/>
              <a:tabLst>
                <a:tab algn="l" pos="0"/>
              </a:tabLst>
            </a:pPr>
            <a:r>
              <a:rPr b="0" lang="cs-CZ" sz="4000" spc="-1" strike="noStrike">
                <a:solidFill>
                  <a:srgbClr val="3f3f3f"/>
                </a:solidFill>
                <a:latin typeface="Roboto"/>
                <a:ea typeface="Roboto"/>
              </a:rPr>
              <a:t>Pozveme je na předběžnou tržní konzultaci v měsíci únoru - představíme konkrétní připravované projekty*</a:t>
            </a:r>
            <a:endParaRPr b="0" lang="cs-CZ" sz="4000" spc="-1" strike="noStrike">
              <a:latin typeface="Arial"/>
            </a:endParaRPr>
          </a:p>
          <a:p>
            <a:pPr marL="457200">
              <a:lnSpc>
                <a:spcPct val="115000"/>
              </a:lnSpc>
              <a:tabLst>
                <a:tab algn="l" pos="0"/>
              </a:tabLst>
            </a:pPr>
            <a:endParaRPr b="0" lang="cs-CZ" sz="4000" spc="-1" strike="noStrike">
              <a:latin typeface="Arial"/>
            </a:endParaRPr>
          </a:p>
          <a:p>
            <a:pPr marL="285840" indent="-315720">
              <a:lnSpc>
                <a:spcPct val="115000"/>
              </a:lnSpc>
              <a:buClr>
                <a:srgbClr val="3f3f3f"/>
              </a:buClr>
              <a:buFont typeface="Roboto"/>
              <a:buChar char="•"/>
              <a:tabLst>
                <a:tab algn="l" pos="0"/>
              </a:tabLst>
            </a:pPr>
            <a:r>
              <a:rPr b="0" lang="cs-CZ" sz="4000" spc="-1" strike="noStrike">
                <a:solidFill>
                  <a:srgbClr val="3f3f3f"/>
                </a:solidFill>
                <a:latin typeface="Roboto"/>
                <a:ea typeface="Roboto"/>
              </a:rPr>
              <a:t>Dodavatelé zváží účast v aktuálních projektech - rozsah zapojení je na nich, minimálně mohou čerpat a přispívat k rozvoji know-how</a:t>
            </a:r>
            <a:endParaRPr b="0" lang="cs-CZ" sz="4000" spc="-1" strike="noStrike">
              <a:latin typeface="Arial"/>
            </a:endParaRPr>
          </a:p>
          <a:p>
            <a:pPr marL="457200">
              <a:lnSpc>
                <a:spcPct val="115000"/>
              </a:lnSpc>
              <a:tabLst>
                <a:tab algn="l" pos="0"/>
              </a:tabLst>
            </a:pPr>
            <a:endParaRPr b="0" lang="cs-CZ" sz="4000" spc="-1" strike="noStrike">
              <a:latin typeface="Arial"/>
            </a:endParaRPr>
          </a:p>
          <a:p>
            <a:pPr marL="285840" indent="-315720">
              <a:lnSpc>
                <a:spcPct val="115000"/>
              </a:lnSpc>
              <a:buClr>
                <a:srgbClr val="3f3f3f"/>
              </a:buClr>
              <a:buFont typeface="Roboto"/>
              <a:buChar char="•"/>
              <a:tabLst>
                <a:tab algn="l" pos="0"/>
              </a:tabLst>
            </a:pPr>
            <a:r>
              <a:rPr b="0" lang="cs-CZ" sz="4000" spc="-1" strike="noStrike">
                <a:solidFill>
                  <a:srgbClr val="3f3f3f"/>
                </a:solidFill>
                <a:latin typeface="Roboto"/>
                <a:ea typeface="Roboto"/>
              </a:rPr>
              <a:t>Chceme mít „zásobník“ IT dodavatelů, kteří chtějí podporovat otevřenější přístup státu ke zdrojovému kódů nebo se účastnit IT projektů v aplikovaném výzkumu</a:t>
            </a:r>
            <a:endParaRPr b="0" lang="cs-CZ" sz="4000" spc="-1" strike="noStrike">
              <a:latin typeface="Arial"/>
            </a:endParaRPr>
          </a:p>
          <a:p>
            <a:pPr marL="457200">
              <a:lnSpc>
                <a:spcPct val="115000"/>
              </a:lnSpc>
              <a:tabLst>
                <a:tab algn="l" pos="0"/>
              </a:tabLst>
            </a:pPr>
            <a:endParaRPr b="0" lang="cs-CZ" sz="4000" spc="-1" strike="noStrike">
              <a:latin typeface="Arial"/>
            </a:endParaRPr>
          </a:p>
          <a:p>
            <a:pPr marL="285840" indent="-315720">
              <a:lnSpc>
                <a:spcPct val="115000"/>
              </a:lnSpc>
              <a:buClr>
                <a:srgbClr val="3f3f3f"/>
              </a:buClr>
              <a:buFont typeface="Roboto"/>
              <a:buChar char="•"/>
              <a:tabLst>
                <a:tab algn="l" pos="0"/>
              </a:tabLst>
            </a:pPr>
            <a:r>
              <a:rPr b="0" lang="cs-CZ" sz="4000" spc="-1" strike="noStrike">
                <a:solidFill>
                  <a:srgbClr val="3f3f3f"/>
                </a:solidFill>
                <a:latin typeface="Roboto"/>
                <a:ea typeface="Roboto"/>
              </a:rPr>
              <a:t>Výstupy  řešení projektů budou dostupné pro veřejnou správu zdarma </a:t>
            </a:r>
            <a:endParaRPr b="0" lang="cs-CZ" sz="4000" spc="-1" strike="noStrike">
              <a:latin typeface="Arial"/>
            </a:endParaRPr>
          </a:p>
          <a:p>
            <a:pPr marL="457200">
              <a:lnSpc>
                <a:spcPct val="115000"/>
              </a:lnSpc>
              <a:tabLst>
                <a:tab algn="l" pos="0"/>
              </a:tabLst>
            </a:pPr>
            <a:endParaRPr b="0" lang="cs-CZ" sz="4000" spc="-1" strike="noStrike">
              <a:latin typeface="Arial"/>
            </a:endParaRPr>
          </a:p>
          <a:p>
            <a:pPr>
              <a:lnSpc>
                <a:spcPct val="115000"/>
              </a:lnSpc>
              <a:tabLst>
                <a:tab algn="l" pos="0"/>
              </a:tabLst>
            </a:pPr>
            <a:endParaRPr b="0" lang="cs-CZ" sz="4000" spc="-1" strike="noStrike">
              <a:latin typeface="Arial"/>
            </a:endParaRPr>
          </a:p>
        </p:txBody>
      </p:sp>
      <p:sp>
        <p:nvSpPr>
          <p:cNvPr id="247" name="CustomShape 4"/>
          <p:cNvSpPr/>
          <p:nvPr/>
        </p:nvSpPr>
        <p:spPr>
          <a:xfrm>
            <a:off x="2175120" y="11909160"/>
            <a:ext cx="20313720" cy="176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244000"/>
              </a:lnSpc>
              <a:tabLst>
                <a:tab algn="l" pos="0"/>
              </a:tabLst>
            </a:pPr>
            <a:r>
              <a:rPr b="1" lang="cs-CZ" sz="4500" spc="-1" strike="noStrike">
                <a:solidFill>
                  <a:srgbClr val="f03741"/>
                </a:solidFill>
                <a:latin typeface="Roboto"/>
                <a:ea typeface="Roboto"/>
              </a:rPr>
              <a:t>*aktuálně jde například o vývoj formulářového řešení, vývoj workflow … </a:t>
            </a:r>
            <a:endParaRPr b="0" lang="cs-CZ" sz="4500" spc="-1" strike="noStrike">
              <a:latin typeface="Arial"/>
            </a:endParaRPr>
          </a:p>
        </p:txBody>
      </p:sp>
      <p:sp>
        <p:nvSpPr>
          <p:cNvPr id="248" name="CustomShape 5"/>
          <p:cNvSpPr/>
          <p:nvPr/>
        </p:nvSpPr>
        <p:spPr>
          <a:xfrm>
            <a:off x="1246320" y="11968560"/>
            <a:ext cx="761760" cy="761760"/>
          </a:xfrm>
          <a:prstGeom prst="ellipse">
            <a:avLst/>
          </a:prstGeom>
          <a:noFill/>
          <a:ln w="57150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9" name="CustomShape 6"/>
          <p:cNvSpPr/>
          <p:nvPr/>
        </p:nvSpPr>
        <p:spPr>
          <a:xfrm>
            <a:off x="1458360" y="11918520"/>
            <a:ext cx="358920" cy="86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cs-CZ" sz="5000" spc="-1" strike="noStrike">
                <a:solidFill>
                  <a:srgbClr val="f03741"/>
                </a:solidFill>
                <a:latin typeface="Arial Rounded"/>
                <a:ea typeface="Arial Rounded"/>
              </a:rPr>
              <a:t>i</a:t>
            </a:r>
            <a:endParaRPr b="0" lang="cs-CZ" sz="5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311;p47" descr=""/>
          <p:cNvPicPr/>
          <p:nvPr/>
        </p:nvPicPr>
        <p:blipFill>
          <a:blip r:embed="rId1"/>
          <a:stretch/>
        </p:blipFill>
        <p:spPr>
          <a:xfrm>
            <a:off x="4680360" y="466560"/>
            <a:ext cx="24383520" cy="13717080"/>
          </a:xfrm>
          <a:prstGeom prst="rect">
            <a:avLst/>
          </a:prstGeom>
          <a:ln w="0">
            <a:noFill/>
          </a:ln>
        </p:spPr>
      </p:pic>
      <p:sp>
        <p:nvSpPr>
          <p:cNvPr id="251" name="CustomShape 1"/>
          <p:cNvSpPr/>
          <p:nvPr/>
        </p:nvSpPr>
        <p:spPr>
          <a:xfrm>
            <a:off x="1082520" y="984960"/>
            <a:ext cx="17783280" cy="1097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69000"/>
              </a:lnSpc>
              <a:tabLst>
                <a:tab algn="l" pos="0"/>
              </a:tabLst>
            </a:pPr>
            <a:r>
              <a:rPr b="0" lang="cs-CZ" sz="6500" spc="-1" strike="noStrike">
                <a:solidFill>
                  <a:srgbClr val="f03741"/>
                </a:solidFill>
                <a:latin typeface="Roboto Medium"/>
                <a:ea typeface="Roboto Medium"/>
              </a:rPr>
              <a:t>Co pro to společně můžeme udělat ?</a:t>
            </a:r>
            <a:endParaRPr b="0" lang="cs-CZ" sz="6500" spc="-1" strike="noStrike">
              <a:latin typeface="Arial"/>
            </a:endParaRPr>
          </a:p>
        </p:txBody>
      </p:sp>
      <p:sp>
        <p:nvSpPr>
          <p:cNvPr id="252" name="CustomShape 2"/>
          <p:cNvSpPr/>
          <p:nvPr/>
        </p:nvSpPr>
        <p:spPr>
          <a:xfrm>
            <a:off x="18943200" y="1586520"/>
            <a:ext cx="4830480" cy="31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200">
            <a:solidFill>
              <a:schemeClr val="dk2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3"/>
          <p:cNvSpPr/>
          <p:nvPr/>
        </p:nvSpPr>
        <p:spPr>
          <a:xfrm>
            <a:off x="1958760" y="3035880"/>
            <a:ext cx="19030680" cy="6890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0" lang="cs-CZ" sz="37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cs-CZ" sz="3700" spc="-1" strike="noStrike">
              <a:latin typeface="Arial"/>
            </a:endParaRPr>
          </a:p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0" lang="cs-CZ" sz="3700" spc="-1" strike="noStrike">
                <a:solidFill>
                  <a:srgbClr val="000000"/>
                </a:solidFill>
                <a:latin typeface="Calibri"/>
                <a:ea typeface="Calibri"/>
              </a:rPr>
              <a:t>Informujte prosím své IT dodavatele o této příležitosti</a:t>
            </a:r>
            <a:endParaRPr b="0" lang="cs-CZ" sz="3700" spc="-1" strike="noStrike">
              <a:latin typeface="Arial"/>
            </a:endParaRPr>
          </a:p>
          <a:p>
            <a:pPr>
              <a:lnSpc>
                <a:spcPct val="115000"/>
              </a:lnSpc>
              <a:tabLst>
                <a:tab algn="l" pos="0"/>
              </a:tabLst>
            </a:pPr>
            <a:endParaRPr b="0" lang="cs-CZ" sz="3700" spc="-1" strike="noStrike">
              <a:latin typeface="Arial"/>
            </a:endParaRPr>
          </a:p>
          <a:p>
            <a:pPr algn="ctr">
              <a:lnSpc>
                <a:spcPct val="115000"/>
              </a:lnSpc>
              <a:tabLst>
                <a:tab algn="l" pos="0"/>
              </a:tabLst>
            </a:pPr>
            <a:endParaRPr b="0" lang="cs-CZ" sz="3700" spc="-1" strike="noStrike">
              <a:latin typeface="Arial"/>
            </a:endParaRPr>
          </a:p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0" lang="cs-CZ" sz="5000" spc="-1" strike="noStrike">
                <a:solidFill>
                  <a:srgbClr val="000000"/>
                </a:solidFill>
                <a:latin typeface="Roboto Black"/>
                <a:ea typeface="Roboto Black"/>
              </a:rPr>
              <a:t>100 IT firem pro stát</a:t>
            </a:r>
            <a:endParaRPr b="0" lang="cs-CZ" sz="5000" spc="-1" strike="noStrike">
              <a:latin typeface="Arial"/>
            </a:endParaRPr>
          </a:p>
          <a:p>
            <a:pPr marL="457200">
              <a:lnSpc>
                <a:spcPct val="115000"/>
              </a:lnSpc>
              <a:tabLst>
                <a:tab algn="l" pos="0"/>
              </a:tabLst>
            </a:pPr>
            <a:endParaRPr b="0" lang="cs-CZ" sz="5000" spc="-1" strike="noStrike">
              <a:latin typeface="Arial"/>
            </a:endParaRPr>
          </a:p>
          <a:p>
            <a:pPr marL="457200">
              <a:lnSpc>
                <a:spcPct val="115000"/>
              </a:lnSpc>
              <a:tabLst>
                <a:tab algn="l" pos="0"/>
              </a:tabLst>
            </a:pPr>
            <a:endParaRPr b="0" lang="cs-CZ" sz="5000" spc="-1" strike="noStrike">
              <a:latin typeface="Arial"/>
            </a:endParaRPr>
          </a:p>
          <a:p>
            <a:pPr marL="457200">
              <a:lnSpc>
                <a:spcPct val="115000"/>
              </a:lnSpc>
              <a:tabLst>
                <a:tab algn="l" pos="0"/>
              </a:tabLst>
            </a:pPr>
            <a:r>
              <a:rPr b="0" lang="cs-CZ" sz="3700" spc="-1" strike="noStrike">
                <a:solidFill>
                  <a:srgbClr val="000000"/>
                </a:solidFill>
                <a:latin typeface="Calibri"/>
                <a:ea typeface="Calibri"/>
              </a:rPr>
              <a:t>registrace na </a:t>
            </a:r>
            <a:r>
              <a:rPr b="0" lang="cs-CZ" sz="3700" spc="-1" strike="noStrike" u="sng">
                <a:solidFill>
                  <a:srgbClr val="b60e16"/>
                </a:solidFill>
                <a:uFillTx/>
                <a:latin typeface="Calibri"/>
                <a:ea typeface="Calibri"/>
                <a:hlinkClick r:id="rId2"/>
              </a:rPr>
              <a:t>slipek@tacr.cz</a:t>
            </a:r>
            <a:r>
              <a:rPr b="0" lang="cs-CZ" sz="3700" spc="-1" strike="noStrike">
                <a:solidFill>
                  <a:srgbClr val="000000"/>
                </a:solidFill>
                <a:latin typeface="Calibri"/>
                <a:ea typeface="Calibri"/>
              </a:rPr>
              <a:t>  </a:t>
            </a:r>
            <a:endParaRPr b="0" lang="cs-CZ" sz="37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0374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319;p48" descr=""/>
          <p:cNvPicPr/>
          <p:nvPr/>
        </p:nvPicPr>
        <p:blipFill>
          <a:blip r:embed="rId1"/>
          <a:srcRect l="35418" t="-1387" r="35797" b="0"/>
          <a:stretch/>
        </p:blipFill>
        <p:spPr>
          <a:xfrm>
            <a:off x="9126000" y="4177800"/>
            <a:ext cx="5979240" cy="4801680"/>
          </a:xfrm>
          <a:prstGeom prst="rect">
            <a:avLst/>
          </a:prstGeom>
          <a:ln w="0">
            <a:noFill/>
          </a:ln>
        </p:spPr>
      </p:pic>
      <p:sp>
        <p:nvSpPr>
          <p:cNvPr id="255" name="CustomShape 1"/>
          <p:cNvSpPr/>
          <p:nvPr/>
        </p:nvSpPr>
        <p:spPr>
          <a:xfrm>
            <a:off x="10747080" y="9356760"/>
            <a:ext cx="2889720" cy="584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cs-CZ" sz="3500" spc="-1" strike="noStrike">
                <a:solidFill>
                  <a:srgbClr val="ffffff"/>
                </a:solidFill>
                <a:latin typeface="Calibri"/>
                <a:ea typeface="Calibri"/>
              </a:rPr>
              <a:t>www.tacr.cz</a:t>
            </a:r>
            <a:endParaRPr b="0" lang="cs-CZ" sz="3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f03741"/>
      </a:dk2>
      <a:lt2>
        <a:srgbClr val="bfbfbf"/>
      </a:lt2>
      <a:accent1>
        <a:srgbClr val="7f7f7f"/>
      </a:accent1>
      <a:accent2>
        <a:srgbClr val="fac2c5"/>
      </a:accent2>
      <a:accent3>
        <a:srgbClr val="a5a5a5"/>
      </a:accent3>
      <a:accent4>
        <a:srgbClr val="fde3e4"/>
      </a:accent4>
      <a:accent5>
        <a:srgbClr val="b60e16"/>
      </a:accent5>
      <a:accent6>
        <a:srgbClr val="f46c72"/>
      </a:accent6>
      <a:hlink>
        <a:srgbClr val="b60e16"/>
      </a:hlink>
      <a:folHlink>
        <a:srgbClr val="b60e1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f03741"/>
      </a:dk2>
      <a:lt2>
        <a:srgbClr val="bfbfbf"/>
      </a:lt2>
      <a:accent1>
        <a:srgbClr val="7f7f7f"/>
      </a:accent1>
      <a:accent2>
        <a:srgbClr val="fac2c5"/>
      </a:accent2>
      <a:accent3>
        <a:srgbClr val="a5a5a5"/>
      </a:accent3>
      <a:accent4>
        <a:srgbClr val="fde3e4"/>
      </a:accent4>
      <a:accent5>
        <a:srgbClr val="b60e16"/>
      </a:accent5>
      <a:accent6>
        <a:srgbClr val="f46c72"/>
      </a:accent6>
      <a:hlink>
        <a:srgbClr val="b60e16"/>
      </a:hlink>
      <a:folHlink>
        <a:srgbClr val="b60e1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f03741"/>
      </a:dk2>
      <a:lt2>
        <a:srgbClr val="bfbfbf"/>
      </a:lt2>
      <a:accent1>
        <a:srgbClr val="7f7f7f"/>
      </a:accent1>
      <a:accent2>
        <a:srgbClr val="fac2c5"/>
      </a:accent2>
      <a:accent3>
        <a:srgbClr val="a5a5a5"/>
      </a:accent3>
      <a:accent4>
        <a:srgbClr val="fde3e4"/>
      </a:accent4>
      <a:accent5>
        <a:srgbClr val="b60e16"/>
      </a:accent5>
      <a:accent6>
        <a:srgbClr val="f46c72"/>
      </a:accent6>
      <a:hlink>
        <a:srgbClr val="b60e16"/>
      </a:hlink>
      <a:folHlink>
        <a:srgbClr val="b60e1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f03741"/>
      </a:dk2>
      <a:lt2>
        <a:srgbClr val="bfbfbf"/>
      </a:lt2>
      <a:accent1>
        <a:srgbClr val="7f7f7f"/>
      </a:accent1>
      <a:accent2>
        <a:srgbClr val="fac2c5"/>
      </a:accent2>
      <a:accent3>
        <a:srgbClr val="a5a5a5"/>
      </a:accent3>
      <a:accent4>
        <a:srgbClr val="fde3e4"/>
      </a:accent4>
      <a:accent5>
        <a:srgbClr val="b60e16"/>
      </a:accent5>
      <a:accent6>
        <a:srgbClr val="f46c72"/>
      </a:accent6>
      <a:hlink>
        <a:srgbClr val="b60e16"/>
      </a:hlink>
      <a:folHlink>
        <a:srgbClr val="b60e1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Application>LibreOffice/7.0.4.2$MacOSX_X86_64 LibreOffice_project/dcf040e67528d9187c66b2379df5ea4407429775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>Prezentace pro pracovní skupinu 6.2.2023</dc:description>
  <dc:language>cs-CZ</dc:language>
  <cp:lastModifiedBy/>
  <dcterms:modified xsi:type="dcterms:W3CDTF">2023-02-06T09:09:11Z</dcterms:modified>
  <cp:revision>3</cp:revision>
  <dc:subject/>
  <dc:title>100IT pro stát</dc:title>
</cp:coreProperties>
</file>